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83" r:id="rId3"/>
    <p:sldId id="256" r:id="rId4"/>
    <p:sldId id="268" r:id="rId5"/>
    <p:sldId id="257" r:id="rId6"/>
    <p:sldId id="258" r:id="rId7"/>
    <p:sldId id="260" r:id="rId8"/>
    <p:sldId id="259" r:id="rId9"/>
    <p:sldId id="269" r:id="rId10"/>
    <p:sldId id="276" r:id="rId11"/>
    <p:sldId id="280" r:id="rId12"/>
    <p:sldId id="274" r:id="rId13"/>
    <p:sldId id="277" r:id="rId14"/>
    <p:sldId id="264" r:id="rId15"/>
    <p:sldId id="265" r:id="rId16"/>
    <p:sldId id="272" r:id="rId17"/>
    <p:sldId id="273" r:id="rId18"/>
    <p:sldId id="261" r:id="rId19"/>
    <p:sldId id="275" r:id="rId20"/>
    <p:sldId id="281" r:id="rId21"/>
    <p:sldId id="279" r:id="rId22"/>
    <p:sldId id="282" r:id="rId23"/>
    <p:sldId id="263" r:id="rId24"/>
    <p:sldId id="271" r:id="rId25"/>
    <p:sldId id="267" r:id="rId26"/>
    <p:sldId id="278"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901"/>
    <a:srgbClr val="4B5C4A"/>
    <a:srgbClr val="FFFFEB"/>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5307" autoAdjust="0"/>
  </p:normalViewPr>
  <p:slideViewPr>
    <p:cSldViewPr snapToGrid="0">
      <p:cViewPr varScale="1">
        <p:scale>
          <a:sx n="123" d="100"/>
          <a:sy n="123" d="100"/>
        </p:scale>
        <p:origin x="1698" y="90"/>
      </p:cViewPr>
      <p:guideLst/>
    </p:cSldViewPr>
  </p:slideViewPr>
  <p:outlineViewPr>
    <p:cViewPr>
      <p:scale>
        <a:sx n="33" d="100"/>
        <a:sy n="33" d="100"/>
      </p:scale>
      <p:origin x="0" y="-301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50933-7259-4C7B-93C8-2717F7A88CD1}" type="datetimeFigureOut">
              <a:rPr lang="en-US" smtClean="0"/>
              <a:t>11/11/2017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4D799-6D64-4AC8-BA04-83EA93106197}" type="slidenum">
              <a:rPr lang="en-US" smtClean="0"/>
              <a:t>‹#›</a:t>
            </a:fld>
            <a:endParaRPr lang="en-US"/>
          </a:p>
        </p:txBody>
      </p:sp>
    </p:spTree>
    <p:extLst>
      <p:ext uri="{BB962C8B-B14F-4D97-AF65-F5344CB8AC3E}">
        <p14:creationId xmlns:p14="http://schemas.microsoft.com/office/powerpoint/2010/main" val="3395687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vmware/harbo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dirty="0"/>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584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Containers are based on images.  Images form the bulk of the container’s storage.  Images store libraries and software installation.  The next slide is an illustration of layers.</a:t>
            </a:r>
            <a:endParaRPr lang="en-US" dirty="0" smtClean="0"/>
          </a:p>
          <a:p>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10</a:t>
            </a:fld>
            <a:endParaRPr lang="en-US"/>
          </a:p>
        </p:txBody>
      </p:sp>
    </p:spTree>
    <p:extLst>
      <p:ext uri="{BB962C8B-B14F-4D97-AF65-F5344CB8AC3E}">
        <p14:creationId xmlns:p14="http://schemas.microsoft.com/office/powerpoint/2010/main" val="3994485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container accesses files, it first searches its own layer.  If it is not found, it then searches the image layers in reverse order until the file is found.  The container is not allowed to modify</a:t>
            </a:r>
            <a:r>
              <a:rPr lang="en-US" baseline="0" dirty="0" smtClean="0"/>
              <a:t> any file in the shared image.</a:t>
            </a:r>
            <a:endParaRPr lang="en-US" dirty="0" smtClean="0"/>
          </a:p>
          <a:p>
            <a:endParaRPr lang="en-US" dirty="0" smtClean="0"/>
          </a:p>
          <a:p>
            <a:r>
              <a:rPr lang="en-US" dirty="0" smtClean="0"/>
              <a:t>If the container modifies the file,</a:t>
            </a:r>
            <a:r>
              <a:rPr lang="en-US" baseline="0" dirty="0" smtClean="0"/>
              <a:t> first the file is located and then copied into the container layer.  The directory structure is maintained, but the image file is essentially overridden by the container file.  This functionality is known as Copy-on-Write or COW.</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11</a:t>
            </a:fld>
            <a:endParaRPr lang="en-US"/>
          </a:p>
        </p:txBody>
      </p:sp>
    </p:spTree>
    <p:extLst>
      <p:ext uri="{BB962C8B-B14F-4D97-AF65-F5344CB8AC3E}">
        <p14:creationId xmlns:p14="http://schemas.microsoft.com/office/powerpoint/2010/main" val="3380768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t>
            </a:r>
            <a:r>
              <a:rPr lang="en-US" dirty="0" err="1" smtClean="0"/>
              <a:t>docker</a:t>
            </a:r>
            <a:r>
              <a:rPr lang="en-US" dirty="0" smtClean="0"/>
              <a:t> server maintains a local repository.  Images are</a:t>
            </a:r>
            <a:r>
              <a:rPr lang="en-US" baseline="0" dirty="0" smtClean="0"/>
              <a:t> pulled to and pushed from it to other repositories.</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12</a:t>
            </a:fld>
            <a:endParaRPr lang="en-US"/>
          </a:p>
        </p:txBody>
      </p:sp>
    </p:spTree>
    <p:extLst>
      <p:ext uri="{BB962C8B-B14F-4D97-AF65-F5344CB8AC3E}">
        <p14:creationId xmlns:p14="http://schemas.microsoft.com/office/powerpoint/2010/main" val="108272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other kinds of volumes</a:t>
            </a:r>
            <a:r>
              <a:rPr lang="en-US" baseline="0" dirty="0" smtClean="0"/>
              <a:t> were available, the only way to add additional space was through a Container Volume.  To my knowledge, that is no longer an accepted practice.</a:t>
            </a:r>
            <a:endParaRPr lang="en-US" dirty="0" smtClean="0"/>
          </a:p>
          <a:p>
            <a:endParaRPr lang="en-US" dirty="0" smtClean="0"/>
          </a:p>
          <a:p>
            <a:r>
              <a:rPr lang="en-US" dirty="0" smtClean="0"/>
              <a:t>Build Volumes are written</a:t>
            </a:r>
            <a:r>
              <a:rPr lang="en-US" baseline="0" dirty="0" smtClean="0"/>
              <a:t> into the image by the </a:t>
            </a:r>
            <a:r>
              <a:rPr lang="en-US" baseline="0" dirty="0" err="1" smtClean="0"/>
              <a:t>Dockerfile</a:t>
            </a:r>
            <a:r>
              <a:rPr lang="en-US" baseline="0" dirty="0" smtClean="0"/>
              <a:t> to be created when the container is run and managed in the </a:t>
            </a:r>
            <a:r>
              <a:rPr lang="en-US" baseline="0" dirty="0" err="1" smtClean="0"/>
              <a:t>docker</a:t>
            </a:r>
            <a:r>
              <a:rPr lang="en-US" baseline="0" dirty="0" smtClean="0"/>
              <a:t> directory (/</a:t>
            </a:r>
            <a:r>
              <a:rPr lang="en-US" baseline="0" dirty="0" err="1" smtClean="0"/>
              <a:t>var</a:t>
            </a:r>
            <a:r>
              <a:rPr lang="en-US" baseline="0" dirty="0" smtClean="0"/>
              <a:t>/lib/</a:t>
            </a:r>
            <a:r>
              <a:rPr lang="en-US" baseline="0" dirty="0" err="1" smtClean="0"/>
              <a:t>docker</a:t>
            </a:r>
            <a:r>
              <a:rPr lang="en-US" baseline="0" dirty="0" smtClean="0"/>
              <a:t>).</a:t>
            </a:r>
          </a:p>
          <a:p>
            <a:endParaRPr lang="en-US" baseline="0" dirty="0" smtClean="0"/>
          </a:p>
          <a:p>
            <a:r>
              <a:rPr lang="en-US" baseline="0" dirty="0" smtClean="0"/>
              <a:t>Named Volumes are created ahead of time within the </a:t>
            </a:r>
            <a:r>
              <a:rPr lang="en-US" baseline="0" dirty="0" err="1" smtClean="0"/>
              <a:t>docker</a:t>
            </a:r>
            <a:r>
              <a:rPr lang="en-US" baseline="0" dirty="0" smtClean="0"/>
              <a:t> environment and attached to the container with the RUN command and are also manage in the </a:t>
            </a:r>
            <a:r>
              <a:rPr lang="en-US" baseline="0" dirty="0" err="1" smtClean="0"/>
              <a:t>docker</a:t>
            </a:r>
            <a:r>
              <a:rPr lang="en-US" baseline="0" dirty="0" smtClean="0"/>
              <a:t> directory (/</a:t>
            </a:r>
            <a:r>
              <a:rPr lang="en-US" baseline="0" dirty="0" err="1" smtClean="0"/>
              <a:t>var</a:t>
            </a:r>
            <a:r>
              <a:rPr lang="en-US" baseline="0" dirty="0" smtClean="0"/>
              <a:t>/lib/</a:t>
            </a:r>
            <a:r>
              <a:rPr lang="en-US" baseline="0" dirty="0" err="1" smtClean="0"/>
              <a:t>docker</a:t>
            </a:r>
            <a:r>
              <a:rPr lang="en-US" baseline="0" dirty="0" smtClean="0"/>
              <a:t>).</a:t>
            </a:r>
          </a:p>
          <a:p>
            <a:endParaRPr lang="en-US" baseline="0" dirty="0" smtClean="0"/>
          </a:p>
          <a:p>
            <a:r>
              <a:rPr lang="en-US" baseline="0" dirty="0" smtClean="0"/>
              <a:t>Host Volumes are stored on the host machine outside of the </a:t>
            </a:r>
            <a:r>
              <a:rPr lang="en-US" baseline="0" dirty="0" err="1" smtClean="0"/>
              <a:t>docker</a:t>
            </a:r>
            <a:r>
              <a:rPr lang="en-US" baseline="0" dirty="0" smtClean="0"/>
              <a:t> directory and are attached to the container with the RUN command.</a:t>
            </a:r>
          </a:p>
          <a:p>
            <a:endParaRPr lang="en-US" baseline="0" dirty="0" smtClean="0"/>
          </a:p>
          <a:p>
            <a:r>
              <a:rPr lang="en-US" dirty="0" smtClean="0"/>
              <a:t>There are also third-party drivers that can provide container storage that</a:t>
            </a:r>
            <a:r>
              <a:rPr lang="en-US" baseline="0" dirty="0" smtClean="0"/>
              <a:t> can be accessed from multiple hosts.</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13</a:t>
            </a:fld>
            <a:endParaRPr lang="en-US"/>
          </a:p>
        </p:txBody>
      </p:sp>
    </p:spTree>
    <p:extLst>
      <p:ext uri="{BB962C8B-B14F-4D97-AF65-F5344CB8AC3E}">
        <p14:creationId xmlns:p14="http://schemas.microsoft.com/office/powerpoint/2010/main" val="689105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networks function on the border between the container or a collection of containers and the operating system.  Port assignment includes</a:t>
            </a:r>
            <a:r>
              <a:rPr lang="en-US" baseline="0" dirty="0" smtClean="0"/>
              <a:t> connecting a specific container, not the network, to a network interface that is connected to the LAN.</a:t>
            </a:r>
          </a:p>
          <a:p>
            <a:endParaRPr lang="en-US" baseline="0" dirty="0" smtClean="0"/>
          </a:p>
          <a:p>
            <a:r>
              <a:rPr lang="en-US" baseline="0" dirty="0" smtClean="0"/>
              <a:t>Containers can be given their own IP address, or they can share an IP address with other containers.  If multiple containers have the same operating port, ports can be mapped to different port numbers.</a:t>
            </a:r>
          </a:p>
          <a:p>
            <a:endParaRPr lang="en-US" baseline="0" dirty="0" smtClean="0"/>
          </a:p>
          <a:p>
            <a:r>
              <a:rPr lang="en-US" baseline="0" dirty="0" smtClean="0"/>
              <a:t>As a matter of good practice, use of docker0 should be avoided.  Create </a:t>
            </a:r>
            <a:r>
              <a:rPr lang="en-US" baseline="0" dirty="0" err="1" smtClean="0"/>
              <a:t>docker</a:t>
            </a:r>
            <a:r>
              <a:rPr lang="en-US" baseline="0" dirty="0" smtClean="0"/>
              <a:t> networks that provide the right level of isolation between sets of containers. One of the IP addresses on the host should be assigned for administration and should not be used for containers.  A collection of IP addresses should be assigned for container use.  The </a:t>
            </a:r>
            <a:r>
              <a:rPr lang="en-US" baseline="0" dirty="0" err="1" smtClean="0"/>
              <a:t>ip</a:t>
            </a:r>
            <a:r>
              <a:rPr lang="en-US" baseline="0" dirty="0" smtClean="0"/>
              <a:t> addresses should be limited in functionality to the needs of the containers by a firewall or </a:t>
            </a:r>
            <a:r>
              <a:rPr lang="en-US" baseline="0" dirty="0" err="1" smtClean="0"/>
              <a:t>iptables</a:t>
            </a:r>
            <a:r>
              <a:rPr lang="en-US" baseline="0" dirty="0" smtClean="0"/>
              <a:t>.</a:t>
            </a:r>
          </a:p>
        </p:txBody>
      </p:sp>
      <p:sp>
        <p:nvSpPr>
          <p:cNvPr id="4" name="Slide Number Placeholder 3"/>
          <p:cNvSpPr>
            <a:spLocks noGrp="1"/>
          </p:cNvSpPr>
          <p:nvPr>
            <p:ph type="sldNum" sz="quarter" idx="10"/>
          </p:nvPr>
        </p:nvSpPr>
        <p:spPr/>
        <p:txBody>
          <a:bodyPr/>
          <a:lstStyle/>
          <a:p>
            <a:fld id="{F834D799-6D64-4AC8-BA04-83EA93106197}" type="slidenum">
              <a:rPr lang="en-US" smtClean="0"/>
              <a:t>14</a:t>
            </a:fld>
            <a:endParaRPr lang="en-US"/>
          </a:p>
        </p:txBody>
      </p:sp>
    </p:spTree>
    <p:extLst>
      <p:ext uri="{BB962C8B-B14F-4D97-AF65-F5344CB8AC3E}">
        <p14:creationId xmlns:p14="http://schemas.microsoft.com/office/powerpoint/2010/main" val="3463575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simplest network</a:t>
            </a:r>
            <a:r>
              <a:rPr lang="en-US" baseline="0" dirty="0" smtClean="0"/>
              <a:t> connection is docker0 (172.17.0.1).  Even with a network connection, a container cannot communicate without exposing container ports.  Container ports can be exposed in the </a:t>
            </a:r>
            <a:r>
              <a:rPr lang="en-US" baseline="0" dirty="0" err="1" smtClean="0"/>
              <a:t>Dockerfile</a:t>
            </a:r>
            <a:r>
              <a:rPr lang="en-US" baseline="0" dirty="0" smtClean="0"/>
              <a:t> and/or by the </a:t>
            </a:r>
            <a:r>
              <a:rPr lang="en-US" baseline="0" dirty="0" err="1" smtClean="0"/>
              <a:t>docker</a:t>
            </a:r>
            <a:r>
              <a:rPr lang="en-US" baseline="0" dirty="0" smtClean="0"/>
              <a:t> run command.  That being said, the </a:t>
            </a:r>
            <a:r>
              <a:rPr lang="en-US" baseline="0" dirty="0" err="1" smtClean="0"/>
              <a:t>docker</a:t>
            </a:r>
            <a:r>
              <a:rPr lang="en-US" baseline="0" dirty="0" smtClean="0"/>
              <a:t> run command is the only thing that can connect the container to an IP address.</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15</a:t>
            </a:fld>
            <a:endParaRPr lang="en-US"/>
          </a:p>
        </p:txBody>
      </p:sp>
    </p:spTree>
    <p:extLst>
      <p:ext uri="{BB962C8B-B14F-4D97-AF65-F5344CB8AC3E}">
        <p14:creationId xmlns:p14="http://schemas.microsoft.com/office/powerpoint/2010/main" val="329578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Scenario</a:t>
            </a:r>
            <a:r>
              <a:rPr lang="en-US" baseline="0" dirty="0" smtClean="0"/>
              <a:t> 1:  If a container needs to communicate with another container in the same </a:t>
            </a:r>
            <a:r>
              <a:rPr lang="en-US" baseline="0" dirty="0" err="1" smtClean="0"/>
              <a:t>docker</a:t>
            </a:r>
            <a:r>
              <a:rPr lang="en-US" baseline="0" dirty="0" smtClean="0"/>
              <a:t> network on port 3306, and nothing outside of that network really needs that access.  The EXPOSE command in the </a:t>
            </a:r>
            <a:r>
              <a:rPr lang="en-US" baseline="0" dirty="0" err="1" smtClean="0"/>
              <a:t>Dockerfile</a:t>
            </a:r>
            <a:r>
              <a:rPr lang="en-US" baseline="0" dirty="0" smtClean="0"/>
              <a:t> can provide access to the port without giving access to an outside interface.</a:t>
            </a:r>
          </a:p>
          <a:p>
            <a:endParaRPr lang="en-US" baseline="0" dirty="0" smtClean="0"/>
          </a:p>
          <a:p>
            <a:r>
              <a:rPr lang="en-US" baseline="0" dirty="0" smtClean="0"/>
              <a:t>There are a multitude of other scenarios that can be satisfied that allow or restrict access to containers and their ports.</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16</a:t>
            </a:fld>
            <a:endParaRPr lang="en-US"/>
          </a:p>
        </p:txBody>
      </p:sp>
    </p:spTree>
    <p:extLst>
      <p:ext uri="{BB962C8B-B14F-4D97-AF65-F5344CB8AC3E}">
        <p14:creationId xmlns:p14="http://schemas.microsoft.com/office/powerpoint/2010/main" val="2105624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Repositories</a:t>
            </a:r>
            <a:r>
              <a:rPr lang="en-US" baseline="0" dirty="0" smtClean="0"/>
              <a:t> are where images, which form the basis of containers, come from.  Images range from merely flavors of an O/S to fully ready-to-run applications.  You can take any image and make your own image by adding your specific modifications to it.</a:t>
            </a:r>
          </a:p>
          <a:p>
            <a:endParaRPr lang="en-US" baseline="0" dirty="0" smtClean="0"/>
          </a:p>
          <a:p>
            <a:r>
              <a:rPr lang="en-US" baseline="0" dirty="0" smtClean="0"/>
              <a:t>Docker has a repository container available on dockerhub.com</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the repository that we use at MTC…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Harbor Repository: </a:t>
            </a:r>
            <a:r>
              <a:rPr lang="en-US" sz="1200" u="sng" kern="1200" dirty="0" smtClean="0">
                <a:solidFill>
                  <a:schemeClr val="tx1"/>
                </a:solidFill>
                <a:effectLst/>
                <a:latin typeface="+mn-lt"/>
                <a:ea typeface="+mn-ea"/>
                <a:cs typeface="+mn-cs"/>
                <a:hlinkClick r:id="rId3"/>
              </a:rPr>
              <a:t>https://github.com/vmware/harbor/</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17</a:t>
            </a:fld>
            <a:endParaRPr lang="en-US"/>
          </a:p>
        </p:txBody>
      </p:sp>
    </p:spTree>
    <p:extLst>
      <p:ext uri="{BB962C8B-B14F-4D97-AF65-F5344CB8AC3E}">
        <p14:creationId xmlns:p14="http://schemas.microsoft.com/office/powerpoint/2010/main" val="1731416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Searches,</a:t>
            </a:r>
            <a:r>
              <a:rPr lang="en-US" baseline="0" dirty="0" smtClean="0"/>
              <a:t> by default, will search </a:t>
            </a:r>
            <a:r>
              <a:rPr lang="en-US" baseline="0" dirty="0" err="1" smtClean="0"/>
              <a:t>docker</a:t>
            </a:r>
            <a:r>
              <a:rPr lang="en-US" baseline="0" dirty="0" smtClean="0"/>
              <a:t> hub for the keyword.  Images that are official are marked as such and are considered trustworthy.  Other non-official images are submitted by industry and the community and should be carefully considered before using.</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18</a:t>
            </a:fld>
            <a:endParaRPr lang="en-US"/>
          </a:p>
        </p:txBody>
      </p:sp>
    </p:spTree>
    <p:extLst>
      <p:ext uri="{BB962C8B-B14F-4D97-AF65-F5344CB8AC3E}">
        <p14:creationId xmlns:p14="http://schemas.microsoft.com/office/powerpoint/2010/main" val="3867294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you use </a:t>
            </a:r>
            <a:r>
              <a:rPr lang="en-US" dirty="0" err="1" smtClean="0"/>
              <a:t>docker</a:t>
            </a:r>
            <a:r>
              <a:rPr lang="en-US" dirty="0" smtClean="0"/>
              <a:t> should influence</a:t>
            </a:r>
            <a:r>
              <a:rPr lang="en-US" baseline="0" dirty="0" smtClean="0"/>
              <a:t> how you choose to configure the images and containers.  If you intend to run a particular application at significant scale, you will be more inclined to use the cattle design.  If an application will not run at significant scale, then the pet design or some hybrid of cattle and pets may be of consideration.  All applications do not have the same requirements or needs and are not run the same way, therefore, the consideration for cattle or pets should be made at the application level.</a:t>
            </a:r>
          </a:p>
          <a:p>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4D799-6D64-4AC8-BA04-83EA93106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69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witness’ oath: I swear that the evidence that I shall give, shall be the truth, the whole truth and nothing but the truth, so help me God.</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2</a:t>
            </a:fld>
            <a:endParaRPr lang="en-US"/>
          </a:p>
        </p:txBody>
      </p:sp>
    </p:spTree>
    <p:extLst>
      <p:ext uri="{BB962C8B-B14F-4D97-AF65-F5344CB8AC3E}">
        <p14:creationId xmlns:p14="http://schemas.microsoft.com/office/powerpoint/2010/main" val="435382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ENTRYPOINT</a:t>
            </a:r>
          </a:p>
          <a:p>
            <a:r>
              <a:rPr lang="en-US" dirty="0" smtClean="0"/>
              <a:t>Command form is preferred.</a:t>
            </a:r>
          </a:p>
          <a:p>
            <a:r>
              <a:rPr lang="en-US" dirty="0" smtClean="0"/>
              <a:t>Shell</a:t>
            </a:r>
            <a:r>
              <a:rPr lang="en-US" baseline="0" dirty="0" smtClean="0"/>
              <a:t> form r</a:t>
            </a:r>
            <a:r>
              <a:rPr lang="en-US" dirty="0" smtClean="0"/>
              <a:t>uns</a:t>
            </a:r>
            <a:r>
              <a:rPr lang="en-US" baseline="0" dirty="0" smtClean="0"/>
              <a:t> as a ‘</a:t>
            </a:r>
            <a:r>
              <a:rPr lang="en-US" baseline="0" dirty="0" err="1" smtClean="0"/>
              <a:t>sh</a:t>
            </a:r>
            <a:r>
              <a:rPr lang="en-US" baseline="0" dirty="0" smtClean="0"/>
              <a:t> –c {}’ disadvantage is that the process will not receive signals like </a:t>
            </a:r>
            <a:r>
              <a:rPr lang="en-US" baseline="0" dirty="0" err="1" smtClean="0"/>
              <a:t>sigterm</a:t>
            </a:r>
            <a:r>
              <a:rPr lang="en-US" baseline="0" dirty="0" smtClean="0"/>
              <a:t> to </a:t>
            </a:r>
            <a:r>
              <a:rPr lang="en-US" baseline="0" dirty="0" err="1" smtClean="0"/>
              <a:t>promt</a:t>
            </a:r>
            <a:r>
              <a:rPr lang="en-US" baseline="0" dirty="0" smtClean="0"/>
              <a:t> the software to exit on container stop.  Although running exec or </a:t>
            </a:r>
            <a:r>
              <a:rPr lang="en-US" baseline="0" dirty="0" err="1" smtClean="0"/>
              <a:t>gosu</a:t>
            </a:r>
            <a:r>
              <a:rPr lang="en-US" baseline="0" dirty="0" smtClean="0"/>
              <a:t> (</a:t>
            </a:r>
            <a:r>
              <a:rPr lang="en-US" baseline="0" dirty="0" err="1" smtClean="0"/>
              <a:t>linux</a:t>
            </a:r>
            <a:r>
              <a:rPr lang="en-US" baseline="0" dirty="0" smtClean="0"/>
              <a:t> commands) first, this problem is fixed.</a:t>
            </a:r>
          </a:p>
          <a:p>
            <a:r>
              <a:rPr lang="en-US" baseline="0" dirty="0" smtClean="0"/>
              <a:t>Cannot be overridden by substituting the command on the RUN command</a:t>
            </a:r>
          </a:p>
          <a:p>
            <a:r>
              <a:rPr lang="en-US" baseline="0" dirty="0" smtClean="0"/>
              <a:t>But can be overridden with the –</a:t>
            </a:r>
            <a:r>
              <a:rPr lang="en-US" baseline="0" dirty="0" err="1" smtClean="0"/>
              <a:t>entrypoint</a:t>
            </a:r>
            <a:r>
              <a:rPr lang="en-US" baseline="0" dirty="0" smtClean="0"/>
              <a:t> flag on the RUN command.</a:t>
            </a:r>
          </a:p>
          <a:p>
            <a:endParaRPr lang="en-US" baseline="0" dirty="0" smtClean="0"/>
          </a:p>
          <a:p>
            <a:r>
              <a:rPr lang="en-US" baseline="0" dirty="0" smtClean="0"/>
              <a:t>CMD is similar in function.  However, ENTRYPOINT is evaluated first when both ENTRYPOINT and CMD are present.  In this case CMD supplies additional arguments to ENTRYPOINT.</a:t>
            </a:r>
          </a:p>
          <a:p>
            <a:pPr marL="0" indent="0">
              <a:buFontTx/>
              <a:buNone/>
            </a:pPr>
            <a:r>
              <a:rPr lang="en-US" baseline="0" dirty="0" smtClean="0"/>
              <a:t>-   </a:t>
            </a:r>
          </a:p>
          <a:p>
            <a:endParaRPr lang="en-US" baseline="0" dirty="0" smtClean="0"/>
          </a:p>
          <a:p>
            <a:r>
              <a:rPr lang="en-US" baseline="0" dirty="0" smtClean="0"/>
              <a:t>(https://docs.docker.com/engine/reference/builder/#shell-form-entrypoint-example)</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Dockerfile</a:t>
            </a:r>
            <a:r>
              <a:rPr lang="en-US" dirty="0" smtClean="0"/>
              <a:t> is very much like an installation/configuration procedure document… just automatic</a:t>
            </a:r>
            <a:r>
              <a:rPr lang="en-US" baseline="0" dirty="0" smtClean="0"/>
              <a:t> instead of manual.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Although containers are started as a single process… they don’t necessarily stay that way.</a:t>
            </a:r>
            <a:endParaRPr lang="en-US" dirty="0" smtClean="0"/>
          </a:p>
          <a:p>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20</a:t>
            </a:fld>
            <a:endParaRPr lang="en-US"/>
          </a:p>
        </p:txBody>
      </p:sp>
    </p:spTree>
    <p:extLst>
      <p:ext uri="{BB962C8B-B14F-4D97-AF65-F5344CB8AC3E}">
        <p14:creationId xmlns:p14="http://schemas.microsoft.com/office/powerpoint/2010/main" val="1080247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run command…</a:t>
            </a:r>
          </a:p>
          <a:p>
            <a:endParaRPr lang="en-US" dirty="0" smtClean="0"/>
          </a:p>
          <a:p>
            <a:r>
              <a:rPr lang="en-US" dirty="0" smtClean="0"/>
              <a:t>A</a:t>
            </a:r>
            <a:r>
              <a:rPr lang="en-US" baseline="0" dirty="0" smtClean="0"/>
              <a:t> c</a:t>
            </a:r>
            <a:r>
              <a:rPr lang="en-US" dirty="0" smtClean="0"/>
              <a:t>ontainer is limited to 10Gb of storage.  This can be changed in the </a:t>
            </a:r>
            <a:r>
              <a:rPr lang="en-US" dirty="0" err="1" smtClean="0"/>
              <a:t>docker</a:t>
            </a:r>
            <a:r>
              <a:rPr lang="en-US" dirty="0" smtClean="0"/>
              <a:t> settings,</a:t>
            </a:r>
            <a:r>
              <a:rPr lang="en-US" baseline="0" dirty="0" smtClean="0"/>
              <a:t> but changing the limit is discouraged.  Instead, volumes are recommended.</a:t>
            </a:r>
          </a:p>
          <a:p>
            <a:endParaRPr lang="en-US" baseline="0" dirty="0" smtClean="0"/>
          </a:p>
          <a:p>
            <a:r>
              <a:rPr lang="en-US" baseline="0" dirty="0" smtClean="0"/>
              <a:t>Container storage is a single layer.  When a container is created it is empty.  The container runs using all the programs and libraries included in the image.  As the container runs, logs or changed files are written to its storage.  Containers cannot change the image.  They can copy the file from the image and store a modified version of it in the container storage.  This is referred to as Copy-on-Write storage.</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22</a:t>
            </a:fld>
            <a:endParaRPr lang="en-US"/>
          </a:p>
        </p:txBody>
      </p:sp>
    </p:spTree>
    <p:extLst>
      <p:ext uri="{BB962C8B-B14F-4D97-AF65-F5344CB8AC3E}">
        <p14:creationId xmlns:p14="http://schemas.microsoft.com/office/powerpoint/2010/main" val="3244452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the host function limited to running only </a:t>
            </a:r>
            <a:r>
              <a:rPr lang="en-US" dirty="0" err="1" smtClean="0"/>
              <a:t>docker</a:t>
            </a:r>
            <a:r>
              <a:rPr lang="en-US" baseline="0" dirty="0" smtClean="0"/>
              <a:t> prevents unwanted application privilege escalation.  Any application on the host requires a lot more administration to prevent privileged access.</a:t>
            </a:r>
          </a:p>
          <a:p>
            <a:endParaRPr lang="en-US" baseline="0" dirty="0" smtClean="0"/>
          </a:p>
          <a:p>
            <a:r>
              <a:rPr lang="en-US" baseline="0" dirty="0" smtClean="0"/>
              <a:t>Docker Security Benchmark available at CIS</a:t>
            </a:r>
          </a:p>
          <a:p>
            <a:r>
              <a:rPr lang="en-US" baseline="0" dirty="0" smtClean="0"/>
              <a:t>https://www.cisecurity.org/benchmark/docker/</a:t>
            </a:r>
          </a:p>
          <a:p>
            <a:endParaRPr lang="en-US" dirty="0" smtClean="0"/>
          </a:p>
          <a:p>
            <a:r>
              <a:rPr lang="en-US" dirty="0" smtClean="0"/>
              <a:t>Obtaining</a:t>
            </a:r>
            <a:r>
              <a:rPr lang="en-US" baseline="0" dirty="0" smtClean="0"/>
              <a:t> the benchmark requires a form entry with email address and name.  The document is quite comprehensive.  There are also benchmarks available for the host operating system and a array of major applications.</a:t>
            </a:r>
          </a:p>
          <a:p>
            <a:r>
              <a:rPr lang="en-US" dirty="0" smtClean="0"/>
              <a:t>https://www.cisecurity.org/cis-benchmarks/</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23</a:t>
            </a:fld>
            <a:endParaRPr lang="en-US"/>
          </a:p>
        </p:txBody>
      </p:sp>
    </p:spTree>
    <p:extLst>
      <p:ext uri="{BB962C8B-B14F-4D97-AF65-F5344CB8AC3E}">
        <p14:creationId xmlns:p14="http://schemas.microsoft.com/office/powerpoint/2010/main" val="1891012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have</a:t>
            </a:r>
            <a:r>
              <a:rPr lang="en-US" baseline="0" dirty="0" smtClean="0"/>
              <a:t> talked about so far concerns </a:t>
            </a:r>
            <a:r>
              <a:rPr lang="en-US" baseline="0" dirty="0" err="1" smtClean="0"/>
              <a:t>docker</a:t>
            </a:r>
            <a:r>
              <a:rPr lang="en-US" baseline="0" dirty="0" smtClean="0"/>
              <a:t> and </a:t>
            </a:r>
            <a:r>
              <a:rPr lang="en-US" baseline="0" dirty="0" err="1" smtClean="0"/>
              <a:t>docker</a:t>
            </a:r>
            <a:r>
              <a:rPr lang="en-US" baseline="0" dirty="0" smtClean="0"/>
              <a:t> only.  Many of the products listed on this page concern productions of significant scale.  When containers are used in sufficient scale, the rules of deployment change a bit.   Efforts to make sure containers are cattle instead of pets become more important.  </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24</a:t>
            </a:fld>
            <a:endParaRPr lang="en-US"/>
          </a:p>
        </p:txBody>
      </p:sp>
    </p:spTree>
    <p:extLst>
      <p:ext uri="{BB962C8B-B14F-4D97-AF65-F5344CB8AC3E}">
        <p14:creationId xmlns:p14="http://schemas.microsoft.com/office/powerpoint/2010/main" val="446355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 VM: 192.168.5.102</a:t>
            </a:r>
          </a:p>
          <a:p>
            <a:r>
              <a:rPr lang="en-US" sz="1200" kern="1200" dirty="0" smtClean="0">
                <a:solidFill>
                  <a:schemeClr val="tx1"/>
                </a:solidFill>
                <a:effectLst/>
                <a:latin typeface="+mn-lt"/>
                <a:ea typeface="+mn-ea"/>
                <a:cs typeface="+mn-cs"/>
              </a:rPr>
              <a:t>Commands:</a:t>
            </a:r>
          </a:p>
          <a:p>
            <a:pPr lvl="0"/>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a:t>
            </a:r>
          </a:p>
          <a:p>
            <a:pPr lvl="0"/>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ps</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stop mtctomcattest1</a:t>
            </a:r>
          </a:p>
          <a:p>
            <a:pPr lvl="0"/>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rm</a:t>
            </a:r>
            <a:r>
              <a:rPr lang="en-US" sz="1200" kern="1200" dirty="0" smtClean="0">
                <a:solidFill>
                  <a:schemeClr val="tx1"/>
                </a:solidFill>
                <a:effectLst/>
                <a:latin typeface="+mn-lt"/>
                <a:ea typeface="+mn-ea"/>
                <a:cs typeface="+mn-cs"/>
              </a:rPr>
              <a:t> –v mtctomcattest1</a:t>
            </a:r>
          </a:p>
          <a:p>
            <a:pPr lvl="0"/>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pull </a:t>
            </a:r>
            <a:r>
              <a:rPr lang="en-US" sz="1200" kern="1200" dirty="0" err="1" smtClean="0">
                <a:solidFill>
                  <a:schemeClr val="tx1"/>
                </a:solidFill>
                <a:effectLst/>
                <a:latin typeface="+mn-lt"/>
                <a:ea typeface="+mn-ea"/>
                <a:cs typeface="+mn-cs"/>
              </a:rPr>
              <a:t>tomcat:latest</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vi /u1/ods/tomcat/runscripts/runTomcatBigMtn1.sh</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If Time:</a:t>
            </a:r>
          </a:p>
          <a:p>
            <a:pPr lvl="0"/>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exec –it –u root </a:t>
            </a:r>
            <a:r>
              <a:rPr lang="en-US" sz="1200" kern="1200" dirty="0" err="1" smtClean="0">
                <a:solidFill>
                  <a:schemeClr val="tx1"/>
                </a:solidFill>
                <a:effectLst/>
                <a:latin typeface="+mn-lt"/>
                <a:ea typeface="+mn-ea"/>
                <a:cs typeface="+mn-cs"/>
              </a:rPr>
              <a:t>mtcdbtest</a:t>
            </a:r>
            <a:r>
              <a:rPr lang="en-US" sz="1200" kern="1200" baseline="0" dirty="0" smtClean="0">
                <a:solidFill>
                  <a:schemeClr val="tx1"/>
                </a:solidFill>
                <a:effectLst/>
                <a:latin typeface="+mn-lt"/>
                <a:ea typeface="+mn-ea"/>
                <a:cs typeface="+mn-cs"/>
              </a:rPr>
              <a:t> bash</a:t>
            </a:r>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F834D799-6D64-4AC8-BA04-83EA93106197}" type="slidenum">
              <a:rPr lang="en-US" smtClean="0"/>
              <a:t>25</a:t>
            </a:fld>
            <a:endParaRPr lang="en-US"/>
          </a:p>
        </p:txBody>
      </p:sp>
    </p:spTree>
    <p:extLst>
      <p:ext uri="{BB962C8B-B14F-4D97-AF65-F5344CB8AC3E}">
        <p14:creationId xmlns:p14="http://schemas.microsoft.com/office/powerpoint/2010/main" val="2737630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have</a:t>
            </a:r>
            <a:r>
              <a:rPr lang="en-US" baseline="0" dirty="0" smtClean="0"/>
              <a:t> talked about so far concerns </a:t>
            </a:r>
            <a:r>
              <a:rPr lang="en-US" baseline="0" dirty="0" err="1" smtClean="0"/>
              <a:t>docker</a:t>
            </a:r>
            <a:r>
              <a:rPr lang="en-US" baseline="0" dirty="0" smtClean="0"/>
              <a:t> and </a:t>
            </a:r>
            <a:r>
              <a:rPr lang="en-US" baseline="0" dirty="0" err="1" smtClean="0"/>
              <a:t>docker</a:t>
            </a:r>
            <a:r>
              <a:rPr lang="en-US" baseline="0" dirty="0" smtClean="0"/>
              <a:t> only.  Many of the products listed on this page concern productions of significant scale.  When containers are used in sufficient scale, the rules of deployment change a bit.   Efforts to make sure containers are cattle instead of pets become more important.  </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26</a:t>
            </a:fld>
            <a:endParaRPr lang="en-US"/>
          </a:p>
        </p:txBody>
      </p:sp>
    </p:spTree>
    <p:extLst>
      <p:ext uri="{BB962C8B-B14F-4D97-AF65-F5344CB8AC3E}">
        <p14:creationId xmlns:p14="http://schemas.microsoft.com/office/powerpoint/2010/main" val="1786867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a:t>
            </a:r>
            <a:r>
              <a:rPr lang="en-US" baseline="0" dirty="0" smtClean="0"/>
              <a:t> the truth.  Our experience is with Linux and the </a:t>
            </a:r>
            <a:r>
              <a:rPr lang="en-US" baseline="0" dirty="0" err="1" smtClean="0"/>
              <a:t>RedHat</a:t>
            </a:r>
            <a:r>
              <a:rPr lang="en-US" baseline="0" dirty="0" smtClean="0"/>
              <a:t> distribution of </a:t>
            </a:r>
            <a:r>
              <a:rPr lang="en-US" baseline="0" dirty="0" err="1" smtClean="0"/>
              <a:t>docker</a:t>
            </a:r>
            <a:r>
              <a:rPr lang="en-US" baseline="0" dirty="0" smtClean="0"/>
              <a:t>.  We have over a year-and-a-half experience with </a:t>
            </a:r>
            <a:r>
              <a:rPr lang="en-US" baseline="0" dirty="0" err="1" smtClean="0"/>
              <a:t>docker</a:t>
            </a:r>
            <a:r>
              <a:rPr lang="en-US" baseline="0" dirty="0" smtClean="0"/>
              <a:t> and 9 months of production experience with </a:t>
            </a:r>
            <a:r>
              <a:rPr lang="en-US" baseline="0" dirty="0" err="1" smtClean="0"/>
              <a:t>docker</a:t>
            </a:r>
            <a:r>
              <a:rPr lang="en-US" baseline="0" dirty="0" smtClean="0"/>
              <a:t>.  We operate very simple and there are things we do not have any experience with like Kubernetes and AWS.  Even so… we will try to keep this presentation as objective as possible.</a:t>
            </a:r>
          </a:p>
          <a:p>
            <a:endParaRPr lang="en-US" baseline="0" dirty="0" smtClean="0"/>
          </a:p>
          <a:p>
            <a:r>
              <a:rPr lang="en-US" dirty="0" smtClean="0"/>
              <a:t>Second, there is a lot of Fiction out there…</a:t>
            </a:r>
            <a:endParaRPr lang="en-US" baseline="0" dirty="0" smtClean="0"/>
          </a:p>
          <a:p>
            <a:r>
              <a:rPr lang="en-US" baseline="0" dirty="0" smtClean="0"/>
              <a:t/>
            </a:r>
            <a:br>
              <a:rPr lang="en-US" baseline="0" dirty="0" smtClean="0"/>
            </a:br>
            <a:r>
              <a:rPr lang="en-US" baseline="0" dirty="0" smtClean="0"/>
              <a:t>Some of it is misleading.  Some is just plain false.</a:t>
            </a:r>
          </a:p>
          <a:p>
            <a:endParaRPr lang="en-US" baseline="0" dirty="0" smtClean="0"/>
          </a:p>
          <a:p>
            <a:r>
              <a:rPr lang="en-US" baseline="0" dirty="0" smtClean="0"/>
              <a:t>So what is the truth about </a:t>
            </a:r>
            <a:r>
              <a:rPr lang="en-US" baseline="0" dirty="0" err="1" smtClean="0"/>
              <a:t>docker</a:t>
            </a:r>
            <a:r>
              <a:rPr lang="en-US" baseline="0" dirty="0" smtClean="0"/>
              <a:t>?  Well… I guess the best place to start is with the basics.</a:t>
            </a:r>
          </a:p>
          <a:p>
            <a:endParaRPr lang="en-US" baseline="0" dirty="0" smtClean="0"/>
          </a:p>
          <a:p>
            <a:pPr marL="0" indent="0">
              <a:buFontTx/>
              <a:buNone/>
            </a:pPr>
            <a:r>
              <a:rPr lang="en-US" baseline="0" dirty="0" smtClean="0"/>
              <a:t>Likely your experience with </a:t>
            </a:r>
            <a:r>
              <a:rPr lang="en-US" baseline="0" dirty="0" err="1" smtClean="0"/>
              <a:t>docker</a:t>
            </a:r>
            <a:r>
              <a:rPr lang="en-US" baseline="0" dirty="0" smtClean="0"/>
              <a:t> will be different than anyone </a:t>
            </a:r>
            <a:r>
              <a:rPr lang="en-US" baseline="0" dirty="0" err="1" smtClean="0"/>
              <a:t>elses</a:t>
            </a:r>
            <a:r>
              <a:rPr lang="en-US" baseline="0" dirty="0" smtClean="0"/>
              <a:t>.</a:t>
            </a:r>
          </a:p>
        </p:txBody>
      </p:sp>
      <p:sp>
        <p:nvSpPr>
          <p:cNvPr id="4" name="Slide Number Placeholder 3"/>
          <p:cNvSpPr>
            <a:spLocks noGrp="1"/>
          </p:cNvSpPr>
          <p:nvPr>
            <p:ph type="sldNum" sz="quarter" idx="10"/>
          </p:nvPr>
        </p:nvSpPr>
        <p:spPr/>
        <p:txBody>
          <a:bodyPr/>
          <a:lstStyle/>
          <a:p>
            <a:fld id="{F834D799-6D64-4AC8-BA04-83EA93106197}" type="slidenum">
              <a:rPr lang="en-US" smtClean="0"/>
              <a:t>3</a:t>
            </a:fld>
            <a:endParaRPr lang="en-US"/>
          </a:p>
        </p:txBody>
      </p:sp>
    </p:spTree>
    <p:extLst>
      <p:ext uri="{BB962C8B-B14F-4D97-AF65-F5344CB8AC3E}">
        <p14:creationId xmlns:p14="http://schemas.microsoft.com/office/powerpoint/2010/main" val="2230176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something that</a:t>
            </a:r>
            <a:r>
              <a:rPr lang="en-US" baseline="0" dirty="0" smtClean="0"/>
              <a:t> should be familiar to all of us by now.  Virtual Machines, also known as VMs.</a:t>
            </a:r>
            <a:endParaRPr lang="en-US" dirty="0" smtClean="0"/>
          </a:p>
          <a:p>
            <a:endParaRPr lang="en-US" dirty="0" smtClean="0"/>
          </a:p>
          <a:p>
            <a:r>
              <a:rPr lang="en-US" dirty="0" smtClean="0"/>
              <a:t>Traditionally</a:t>
            </a:r>
            <a:r>
              <a:rPr lang="en-US" baseline="0" dirty="0" smtClean="0"/>
              <a:t> each VM is loaded up with one application or a heterogeneous suite of applications.  Homogeneous applications are normally spread individually across VMs.</a:t>
            </a:r>
          </a:p>
          <a:p>
            <a:endParaRPr lang="en-US" baseline="0" dirty="0" smtClean="0"/>
          </a:p>
          <a:p>
            <a:r>
              <a:rPr lang="en-US" baseline="0" dirty="0" smtClean="0"/>
              <a:t>Each VM has a full O/S and set of libraries each.</a:t>
            </a:r>
          </a:p>
          <a:p>
            <a:endParaRPr lang="en-US" baseline="0" dirty="0" smtClean="0"/>
          </a:p>
          <a:p>
            <a:r>
              <a:rPr lang="en-US" baseline="0" dirty="0" smtClean="0"/>
              <a:t>The hypervisor stands between each VM and Host O/S and provides or mediates most or all of the services required by each VM.</a:t>
            </a:r>
          </a:p>
          <a:p>
            <a:endParaRPr lang="en-US" baseline="0" dirty="0" smtClean="0"/>
          </a:p>
          <a:p>
            <a:r>
              <a:rPr lang="en-US" baseline="0" dirty="0" smtClean="0"/>
              <a:t>The VM allowed us to run multiple ‘machines’ on a single computer.</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4</a:t>
            </a:fld>
            <a:endParaRPr lang="en-US"/>
          </a:p>
        </p:txBody>
      </p:sp>
    </p:spTree>
    <p:extLst>
      <p:ext uri="{BB962C8B-B14F-4D97-AF65-F5344CB8AC3E}">
        <p14:creationId xmlns:p14="http://schemas.microsoft.com/office/powerpoint/2010/main" val="3212012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now </a:t>
            </a:r>
            <a:r>
              <a:rPr lang="en-US" dirty="0" err="1" smtClean="0"/>
              <a:t>docker</a:t>
            </a:r>
            <a:r>
              <a:rPr lang="en-US" dirty="0" smtClean="0"/>
              <a:t>.  First thing to remember, </a:t>
            </a:r>
            <a:r>
              <a:rPr lang="en-US" dirty="0" err="1" smtClean="0"/>
              <a:t>docker</a:t>
            </a:r>
            <a:r>
              <a:rPr lang="en-US" dirty="0" smtClean="0"/>
              <a:t> is not a VM.  Keep saying that to yourself as we go through this presentation.</a:t>
            </a:r>
          </a:p>
          <a:p>
            <a:endParaRPr lang="en-US" dirty="0" smtClean="0"/>
          </a:p>
          <a:p>
            <a:r>
              <a:rPr lang="en-US" dirty="0" smtClean="0"/>
              <a:t>You can see by the diagram,</a:t>
            </a:r>
            <a:r>
              <a:rPr lang="en-US" baseline="0" dirty="0" smtClean="0"/>
              <a:t> simplistic as it is, There is a distinct lack of O/S at the container level.  And what else is weird, it seems that some containers share libraries.</a:t>
            </a:r>
            <a:endParaRPr lang="en-US" dirty="0" smtClean="0"/>
          </a:p>
          <a:p>
            <a:endParaRPr lang="en-US" dirty="0" smtClean="0"/>
          </a:p>
          <a:p>
            <a:r>
              <a:rPr lang="en-US" dirty="0" smtClean="0"/>
              <a:t>Also, Docker is only involved when a container is started and when it is stopped.  Other than that it is out of the way and provides no mediation between O/S</a:t>
            </a:r>
            <a:r>
              <a:rPr lang="en-US" baseline="0" dirty="0" smtClean="0"/>
              <a:t> and App.</a:t>
            </a:r>
          </a:p>
          <a:p>
            <a:endParaRPr lang="en-US" baseline="0" dirty="0" smtClean="0"/>
          </a:p>
          <a:p>
            <a:r>
              <a:rPr lang="en-US" baseline="0" dirty="0" smtClean="0"/>
              <a:t>Docker is different indeed.</a:t>
            </a:r>
          </a:p>
          <a:p>
            <a:endParaRPr lang="en-US" baseline="0" dirty="0" smtClean="0"/>
          </a:p>
          <a:p>
            <a:r>
              <a:rPr lang="en-US" baseline="0" dirty="0" err="1" smtClean="0"/>
              <a:t>Whats</a:t>
            </a:r>
            <a:r>
              <a:rPr lang="en-US" baseline="0" dirty="0" smtClean="0"/>
              <a:t> more, containers start with a single application.  The containers do not provide any daemon services, and they are typically focused on a single purpose.</a:t>
            </a:r>
          </a:p>
        </p:txBody>
      </p:sp>
      <p:sp>
        <p:nvSpPr>
          <p:cNvPr id="4" name="Slide Number Placeholder 3"/>
          <p:cNvSpPr>
            <a:spLocks noGrp="1"/>
          </p:cNvSpPr>
          <p:nvPr>
            <p:ph type="sldNum" sz="quarter" idx="10"/>
          </p:nvPr>
        </p:nvSpPr>
        <p:spPr/>
        <p:txBody>
          <a:bodyPr/>
          <a:lstStyle/>
          <a:p>
            <a:fld id="{F834D799-6D64-4AC8-BA04-83EA93106197}" type="slidenum">
              <a:rPr lang="en-US" smtClean="0"/>
              <a:t>5</a:t>
            </a:fld>
            <a:endParaRPr lang="en-US"/>
          </a:p>
        </p:txBody>
      </p:sp>
    </p:spTree>
    <p:extLst>
      <p:ext uri="{BB962C8B-B14F-4D97-AF65-F5344CB8AC3E}">
        <p14:creationId xmlns:p14="http://schemas.microsoft.com/office/powerpoint/2010/main" val="767651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we thought about </a:t>
            </a:r>
            <a:r>
              <a:rPr lang="en-US" dirty="0" err="1" smtClean="0"/>
              <a:t>docker</a:t>
            </a:r>
            <a:r>
              <a:rPr lang="en-US" dirty="0" smtClean="0"/>
              <a:t> was that</a:t>
            </a:r>
            <a:r>
              <a:rPr lang="en-US" baseline="0" dirty="0" smtClean="0"/>
              <a:t> it was</a:t>
            </a:r>
            <a:r>
              <a:rPr lang="en-US" dirty="0" smtClean="0"/>
              <a:t> “interesting, but I wouldn’t put it in production.”</a:t>
            </a:r>
            <a:r>
              <a:rPr lang="en-US" baseline="0" dirty="0" smtClean="0"/>
              <a:t>  Our first planned project with it was to use it for our test system for testing our code and provide a way to run multiple test environments at once..</a:t>
            </a:r>
          </a:p>
          <a:p>
            <a:endParaRPr lang="en-US" baseline="0" dirty="0" smtClean="0"/>
          </a:p>
          <a:p>
            <a:r>
              <a:rPr lang="en-US" baseline="0" dirty="0" smtClean="0"/>
              <a:t>We tinkered with it for a few months trying to figure it out.  Got lost a few times and then finally go to “Ah Ha!”</a:t>
            </a:r>
          </a:p>
          <a:p>
            <a:endParaRPr lang="en-US" baseline="0" dirty="0" smtClean="0"/>
          </a:p>
          <a:p>
            <a:r>
              <a:rPr lang="en-US" baseline="0" dirty="0" smtClean="0"/>
              <a:t>The thing that really changed our minds was a sudden security project that demanded that the application be logically separated for other projects.  We were faced with the decision:  Spend $11,000 on one server or spend around $100,000 to do single installations or VMware.  $11,000 dollars seemed the right choice.  So, now our production environment is 100% </a:t>
            </a:r>
            <a:r>
              <a:rPr lang="en-US" baseline="0" dirty="0" err="1" smtClean="0"/>
              <a:t>docker</a:t>
            </a:r>
            <a:r>
              <a:rPr lang="en-US" baseline="0" dirty="0" smtClean="0"/>
              <a:t>.</a:t>
            </a:r>
            <a:endParaRPr lang="en-US" dirty="0" smtClean="0"/>
          </a:p>
          <a:p>
            <a:endParaRPr lang="en-US" dirty="0" smtClean="0"/>
          </a:p>
          <a:p>
            <a:r>
              <a:rPr lang="en-US" dirty="0" smtClean="0"/>
              <a:t>This is a general</a:t>
            </a:r>
            <a:r>
              <a:rPr lang="en-US" baseline="0" dirty="0" smtClean="0"/>
              <a:t> layout of how we have used </a:t>
            </a:r>
            <a:r>
              <a:rPr lang="en-US" baseline="0" dirty="0" err="1" smtClean="0"/>
              <a:t>docker</a:t>
            </a:r>
            <a:r>
              <a:rPr lang="en-US" baseline="0" dirty="0" smtClean="0"/>
              <a:t>.  Our test machine also runs multiple </a:t>
            </a:r>
            <a:r>
              <a:rPr lang="en-US" baseline="0" dirty="0" err="1" smtClean="0"/>
              <a:t>docker</a:t>
            </a:r>
            <a:r>
              <a:rPr lang="en-US" baseline="0" dirty="0" smtClean="0"/>
              <a:t> containers.</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6</a:t>
            </a:fld>
            <a:endParaRPr lang="en-US"/>
          </a:p>
        </p:txBody>
      </p:sp>
    </p:spTree>
    <p:extLst>
      <p:ext uri="{BB962C8B-B14F-4D97-AF65-F5344CB8AC3E}">
        <p14:creationId xmlns:p14="http://schemas.microsoft.com/office/powerpoint/2010/main" val="902870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 areas of </a:t>
            </a:r>
            <a:r>
              <a:rPr lang="en-US" dirty="0" err="1" smtClean="0"/>
              <a:t>docker</a:t>
            </a:r>
            <a:r>
              <a:rPr lang="en-US" dirty="0" smtClean="0"/>
              <a:t> that we will be covering in this presentation.</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7</a:t>
            </a:fld>
            <a:endParaRPr lang="en-US"/>
          </a:p>
        </p:txBody>
      </p:sp>
    </p:spTree>
    <p:extLst>
      <p:ext uri="{BB962C8B-B14F-4D97-AF65-F5344CB8AC3E}">
        <p14:creationId xmlns:p14="http://schemas.microsoft.com/office/powerpoint/2010/main" val="298143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first started investigating </a:t>
            </a:r>
            <a:r>
              <a:rPr lang="en-US" dirty="0" err="1" smtClean="0"/>
              <a:t>docker</a:t>
            </a:r>
            <a:r>
              <a:rPr lang="en-US" dirty="0" smtClean="0"/>
              <a:t>, we assumed that all </a:t>
            </a:r>
            <a:r>
              <a:rPr lang="en-US" dirty="0" err="1" smtClean="0"/>
              <a:t>docker</a:t>
            </a:r>
            <a:r>
              <a:rPr lang="en-US" dirty="0" smtClean="0"/>
              <a:t> implementations were equal.  Well… that did not turn out to be the case.  We were using</a:t>
            </a:r>
            <a:r>
              <a:rPr lang="en-US" baseline="0" dirty="0" smtClean="0"/>
              <a:t> the </a:t>
            </a:r>
            <a:r>
              <a:rPr lang="en-US" baseline="0" dirty="0" err="1" smtClean="0"/>
              <a:t>docker</a:t>
            </a:r>
            <a:r>
              <a:rPr lang="en-US" baseline="0" dirty="0" smtClean="0"/>
              <a:t> distributed by </a:t>
            </a:r>
            <a:r>
              <a:rPr lang="en-US" baseline="0" dirty="0" err="1" smtClean="0"/>
              <a:t>RedHat</a:t>
            </a:r>
            <a:r>
              <a:rPr lang="en-US" baseline="0" dirty="0" smtClean="0"/>
              <a:t>.  It has a flag on the build command that allows the attachment of a host directory from which data, programs, and libraries can be copied into the image.  As we talked to others who were using other implementations, we were confused why they were having issues with including files into their images and suggested that they use the –v flag we had found.  I’m sure that they were quite frustrated to find that their implementation did not have it.  Turns out it was a </a:t>
            </a:r>
            <a:r>
              <a:rPr lang="en-US" baseline="0" dirty="0" err="1" smtClean="0"/>
              <a:t>RedHat</a:t>
            </a:r>
            <a:r>
              <a:rPr lang="en-US" baseline="0" dirty="0" smtClean="0"/>
              <a:t> thing.  Hmmm…</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8</a:t>
            </a:fld>
            <a:endParaRPr lang="en-US"/>
          </a:p>
        </p:txBody>
      </p:sp>
    </p:spTree>
    <p:extLst>
      <p:ext uri="{BB962C8B-B14F-4D97-AF65-F5344CB8AC3E}">
        <p14:creationId xmlns:p14="http://schemas.microsoft.com/office/powerpoint/2010/main" val="3841113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available for most </a:t>
            </a:r>
            <a:r>
              <a:rPr lang="en-US" dirty="0" err="1" smtClean="0"/>
              <a:t>linux</a:t>
            </a:r>
            <a:r>
              <a:rPr lang="en-US" dirty="0" smtClean="0"/>
              <a:t> flavors through the package management utility</a:t>
            </a:r>
            <a:r>
              <a:rPr lang="en-US" baseline="0" dirty="0" smtClean="0"/>
              <a:t> or by following the instructions on docker.com for your O/S.</a:t>
            </a:r>
          </a:p>
          <a:p>
            <a:endParaRPr lang="en-US" baseline="0" dirty="0" smtClean="0"/>
          </a:p>
          <a:p>
            <a:r>
              <a:rPr lang="en-US" baseline="0" dirty="0" smtClean="0"/>
              <a:t>Once installed, you start the </a:t>
            </a:r>
            <a:r>
              <a:rPr lang="en-US" baseline="0" dirty="0" err="1" smtClean="0"/>
              <a:t>docker</a:t>
            </a:r>
            <a:r>
              <a:rPr lang="en-US" baseline="0" dirty="0" smtClean="0"/>
              <a:t> daemon and then run the hello-world image to show that </a:t>
            </a:r>
            <a:r>
              <a:rPr lang="en-US" baseline="0" dirty="0" err="1" smtClean="0"/>
              <a:t>docker</a:t>
            </a:r>
            <a:r>
              <a:rPr lang="en-US" baseline="0" dirty="0" smtClean="0"/>
              <a:t> is working.</a:t>
            </a:r>
            <a:endParaRPr lang="en-US" dirty="0"/>
          </a:p>
        </p:txBody>
      </p:sp>
      <p:sp>
        <p:nvSpPr>
          <p:cNvPr id="4" name="Slide Number Placeholder 3"/>
          <p:cNvSpPr>
            <a:spLocks noGrp="1"/>
          </p:cNvSpPr>
          <p:nvPr>
            <p:ph type="sldNum" sz="quarter" idx="10"/>
          </p:nvPr>
        </p:nvSpPr>
        <p:spPr/>
        <p:txBody>
          <a:bodyPr/>
          <a:lstStyle/>
          <a:p>
            <a:fld id="{F834D799-6D64-4AC8-BA04-83EA93106197}" type="slidenum">
              <a:rPr lang="en-US" smtClean="0"/>
              <a:t>9</a:t>
            </a:fld>
            <a:endParaRPr lang="en-US"/>
          </a:p>
        </p:txBody>
      </p:sp>
    </p:spTree>
    <p:extLst>
      <p:ext uri="{BB962C8B-B14F-4D97-AF65-F5344CB8AC3E}">
        <p14:creationId xmlns:p14="http://schemas.microsoft.com/office/powerpoint/2010/main" val="3033502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22E2A0-9568-48E6-94D5-16F1277D2518}" type="datetimeFigureOut">
              <a:rPr lang="en-US" smtClean="0"/>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273393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22E2A0-9568-48E6-94D5-16F1277D2518}" type="datetimeFigureOut">
              <a:rPr lang="en-US" smtClean="0"/>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2142856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22E2A0-9568-48E6-94D5-16F1277D2518}" type="datetimeFigureOut">
              <a:rPr lang="en-US" smtClean="0"/>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3104865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838200" y="365125"/>
            <a:ext cx="10515600" cy="1325563"/>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58" name="Shape 58"/>
          <p:cNvSpPr txBox="1">
            <a:spLocks noGrp="1"/>
          </p:cNvSpPr>
          <p:nvPr>
            <p:ph type="body" idx="1"/>
          </p:nvPr>
        </p:nvSpPr>
        <p:spPr>
          <a:xfrm>
            <a:off x="838200" y="1825625"/>
            <a:ext cx="10515600" cy="4351339"/>
          </a:xfrm>
          <a:prstGeom prst="rect">
            <a:avLst/>
          </a:prstGeom>
          <a:noFill/>
          <a:ln>
            <a:noFill/>
          </a:ln>
        </p:spPr>
        <p:txBody>
          <a:bodyPr wrap="square" lIns="68575" tIns="68575" rIns="68575" bIns="68575" anchor="t" anchorCtr="0"/>
          <a:lstStyle>
            <a:lvl1pPr marL="237061" marR="0" lvl="0" indent="-50799" algn="l" rtl="0">
              <a:lnSpc>
                <a:spcPct val="90000"/>
              </a:lnSpc>
              <a:spcBef>
                <a:spcPts val="1067"/>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94249" marR="0" lvl="1" indent="-84665" algn="l" rtl="0">
              <a:lnSpc>
                <a:spcPct val="90000"/>
              </a:lnSpc>
              <a:spcBef>
                <a:spcPts val="533"/>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51438" marR="0" lvl="2"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8626" marR="0" lvl="3"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4pPr>
            <a:lvl5pPr marL="2065815" marR="0" lvl="4"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5pPr>
            <a:lvl6pPr marL="2523004" marR="0" lvl="5"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6pPr>
            <a:lvl7pPr marL="2980192" marR="0" lvl="6"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7pPr>
            <a:lvl8pPr marL="3437381" marR="0" lvl="7"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8pPr>
            <a:lvl9pPr marL="3894569" marR="0" lvl="8"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89932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1524000" y="1122363"/>
            <a:ext cx="9144000" cy="2387600"/>
          </a:xfrm>
          <a:prstGeom prst="rect">
            <a:avLst/>
          </a:prstGeom>
          <a:noFill/>
          <a:ln>
            <a:noFill/>
          </a:ln>
        </p:spPr>
        <p:txBody>
          <a:bodyPr wrap="square" lIns="68575" tIns="68575" rIns="68575" bIns="68575" anchor="b" anchorCtr="0"/>
          <a:lstStyle>
            <a:lvl1pPr marL="0" marR="0" lvl="0" indent="0" algn="ctr"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64" name="Shape 64"/>
          <p:cNvSpPr txBox="1">
            <a:spLocks noGrp="1"/>
          </p:cNvSpPr>
          <p:nvPr>
            <p:ph type="subTitle" idx="1"/>
          </p:nvPr>
        </p:nvSpPr>
        <p:spPr>
          <a:xfrm>
            <a:off x="1524000" y="3602038"/>
            <a:ext cx="9144000" cy="1655761"/>
          </a:xfrm>
          <a:prstGeom prst="rect">
            <a:avLst/>
          </a:prstGeom>
          <a:noFill/>
          <a:ln>
            <a:noFill/>
          </a:ln>
        </p:spPr>
        <p:txBody>
          <a:bodyPr wrap="square" lIns="68575" tIns="68575" rIns="68575" bIns="68575" anchor="t" anchorCtr="0"/>
          <a:lstStyle>
            <a:lvl1pPr marL="0" marR="0" lvl="0" indent="0" algn="ctr" rtl="0">
              <a:lnSpc>
                <a:spcPct val="90000"/>
              </a:lnSpc>
              <a:spcBef>
                <a:spcPts val="1067"/>
              </a:spcBef>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189" marR="0" lvl="1" indent="0" algn="ctr" rtl="0">
              <a:lnSpc>
                <a:spcPct val="90000"/>
              </a:lnSpc>
              <a:spcBef>
                <a:spcPts val="533"/>
              </a:spcBef>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377" marR="0" lvl="2" indent="0" algn="ctr" rtl="0">
              <a:lnSpc>
                <a:spcPct val="90000"/>
              </a:lnSpc>
              <a:spcBef>
                <a:spcPts val="533"/>
              </a:spcBef>
              <a:buClr>
                <a:schemeClr val="dk1"/>
              </a:buClr>
              <a:buSzPct val="100000"/>
              <a:buFont typeface="Arial"/>
              <a:buNone/>
              <a:defRPr sz="1867" b="0" i="0" u="none" strike="noStrike" cap="none">
                <a:solidFill>
                  <a:schemeClr val="dk1"/>
                </a:solidFill>
                <a:latin typeface="Calibri"/>
                <a:ea typeface="Calibri"/>
                <a:cs typeface="Calibri"/>
                <a:sym typeface="Calibri"/>
              </a:defRPr>
            </a:lvl3pPr>
            <a:lvl4pPr marL="1371566" marR="0" lvl="3"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754" marR="0" lvl="4"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5943" marR="0" lvl="5"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131" marR="0" lvl="6"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320" marR="0" lvl="7"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509" marR="0" lvl="8"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82133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1851" y="1709740"/>
            <a:ext cx="10515600" cy="2852737"/>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70" name="Shape 70"/>
          <p:cNvSpPr txBox="1">
            <a:spLocks noGrp="1"/>
          </p:cNvSpPr>
          <p:nvPr>
            <p:ph type="body" idx="1"/>
          </p:nvPr>
        </p:nvSpPr>
        <p:spPr>
          <a:xfrm>
            <a:off x="831851" y="4589463"/>
            <a:ext cx="10515600" cy="1500187"/>
          </a:xfrm>
          <a:prstGeom prst="rect">
            <a:avLst/>
          </a:prstGeom>
          <a:noFill/>
          <a:ln>
            <a:noFill/>
          </a:ln>
        </p:spPr>
        <p:txBody>
          <a:bodyPr wrap="square" lIns="68575" tIns="68575" rIns="68575" bIns="68575" anchor="t" anchorCtr="0"/>
          <a:lstStyle>
            <a:lvl1pPr marL="0" marR="0" lvl="0" indent="0" algn="l" rtl="0">
              <a:lnSpc>
                <a:spcPct val="90000"/>
              </a:lnSpc>
              <a:spcBef>
                <a:spcPts val="1067"/>
              </a:spcBef>
              <a:buClr>
                <a:srgbClr val="888888"/>
              </a:buClr>
              <a:buSzPct val="100000"/>
              <a:buFont typeface="Arial"/>
              <a:buNone/>
              <a:defRPr sz="2400" b="0" i="0" u="none" strike="noStrike" cap="none">
                <a:solidFill>
                  <a:srgbClr val="888888"/>
                </a:solidFill>
                <a:latin typeface="Calibri"/>
                <a:ea typeface="Calibri"/>
                <a:cs typeface="Calibri"/>
                <a:sym typeface="Calibri"/>
              </a:defRPr>
            </a:lvl1pPr>
            <a:lvl2pPr marL="457189" marR="0" lvl="1" indent="0" algn="l" rtl="0">
              <a:lnSpc>
                <a:spcPct val="90000"/>
              </a:lnSpc>
              <a:spcBef>
                <a:spcPts val="533"/>
              </a:spcBef>
              <a:buClr>
                <a:srgbClr val="888888"/>
              </a:buClr>
              <a:buSzPct val="100000"/>
              <a:buFont typeface="Arial"/>
              <a:buNone/>
              <a:defRPr sz="2000" b="0" i="0" u="none" strike="noStrike" cap="none">
                <a:solidFill>
                  <a:srgbClr val="888888"/>
                </a:solidFill>
                <a:latin typeface="Calibri"/>
                <a:ea typeface="Calibri"/>
                <a:cs typeface="Calibri"/>
                <a:sym typeface="Calibri"/>
              </a:defRPr>
            </a:lvl2pPr>
            <a:lvl3pPr marL="914377" marR="0" lvl="2" indent="0" algn="l" rtl="0">
              <a:lnSpc>
                <a:spcPct val="90000"/>
              </a:lnSpc>
              <a:spcBef>
                <a:spcPts val="533"/>
              </a:spcBef>
              <a:buClr>
                <a:srgbClr val="888888"/>
              </a:buClr>
              <a:buSzPct val="100000"/>
              <a:buFont typeface="Arial"/>
              <a:buNone/>
              <a:defRPr sz="1867" b="0" i="0" u="none" strike="noStrike" cap="none">
                <a:solidFill>
                  <a:srgbClr val="888888"/>
                </a:solidFill>
                <a:latin typeface="Calibri"/>
                <a:ea typeface="Calibri"/>
                <a:cs typeface="Calibri"/>
                <a:sym typeface="Calibri"/>
              </a:defRPr>
            </a:lvl3pPr>
            <a:lvl4pPr marL="1371566" marR="0" lvl="3" indent="0" algn="l" rtl="0">
              <a:lnSpc>
                <a:spcPct val="90000"/>
              </a:lnSpc>
              <a:spcBef>
                <a:spcPts val="533"/>
              </a:spcBef>
              <a:buClr>
                <a:srgbClr val="888888"/>
              </a:buClr>
              <a:buSzPct val="100000"/>
              <a:buFont typeface="Arial"/>
              <a:buNone/>
              <a:defRPr sz="1600" b="0" i="0" u="none" strike="noStrike" cap="none">
                <a:solidFill>
                  <a:srgbClr val="888888"/>
                </a:solidFill>
                <a:latin typeface="Calibri"/>
                <a:ea typeface="Calibri"/>
                <a:cs typeface="Calibri"/>
                <a:sym typeface="Calibri"/>
              </a:defRPr>
            </a:lvl4pPr>
            <a:lvl5pPr marL="1828754" marR="0" lvl="4" indent="0" algn="l" rtl="0">
              <a:lnSpc>
                <a:spcPct val="90000"/>
              </a:lnSpc>
              <a:spcBef>
                <a:spcPts val="533"/>
              </a:spcBef>
              <a:buClr>
                <a:srgbClr val="888888"/>
              </a:buClr>
              <a:buSzPct val="100000"/>
              <a:buFont typeface="Arial"/>
              <a:buNone/>
              <a:defRPr sz="1600" b="0" i="0" u="none" strike="noStrike" cap="none">
                <a:solidFill>
                  <a:srgbClr val="888888"/>
                </a:solidFill>
                <a:latin typeface="Calibri"/>
                <a:ea typeface="Calibri"/>
                <a:cs typeface="Calibri"/>
                <a:sym typeface="Calibri"/>
              </a:defRPr>
            </a:lvl5pPr>
            <a:lvl6pPr marL="2285943" marR="0" lvl="5" indent="0" algn="l" rtl="0">
              <a:lnSpc>
                <a:spcPct val="90000"/>
              </a:lnSpc>
              <a:spcBef>
                <a:spcPts val="533"/>
              </a:spcBef>
              <a:buClr>
                <a:srgbClr val="888888"/>
              </a:buClr>
              <a:buSzPct val="100000"/>
              <a:buFont typeface="Arial"/>
              <a:buNone/>
              <a:defRPr sz="1600" b="0" i="0" u="none" strike="noStrike" cap="none">
                <a:solidFill>
                  <a:srgbClr val="888888"/>
                </a:solidFill>
                <a:latin typeface="Calibri"/>
                <a:ea typeface="Calibri"/>
                <a:cs typeface="Calibri"/>
                <a:sym typeface="Calibri"/>
              </a:defRPr>
            </a:lvl6pPr>
            <a:lvl7pPr marL="2743131" marR="0" lvl="6" indent="0" algn="l" rtl="0">
              <a:lnSpc>
                <a:spcPct val="90000"/>
              </a:lnSpc>
              <a:spcBef>
                <a:spcPts val="533"/>
              </a:spcBef>
              <a:buClr>
                <a:srgbClr val="888888"/>
              </a:buClr>
              <a:buSzPct val="100000"/>
              <a:buFont typeface="Arial"/>
              <a:buNone/>
              <a:defRPr sz="1600" b="0" i="0" u="none" strike="noStrike" cap="none">
                <a:solidFill>
                  <a:srgbClr val="888888"/>
                </a:solidFill>
                <a:latin typeface="Calibri"/>
                <a:ea typeface="Calibri"/>
                <a:cs typeface="Calibri"/>
                <a:sym typeface="Calibri"/>
              </a:defRPr>
            </a:lvl7pPr>
            <a:lvl8pPr marL="3200320" marR="0" lvl="7" indent="0" algn="l" rtl="0">
              <a:lnSpc>
                <a:spcPct val="90000"/>
              </a:lnSpc>
              <a:spcBef>
                <a:spcPts val="533"/>
              </a:spcBef>
              <a:buClr>
                <a:srgbClr val="888888"/>
              </a:buClr>
              <a:buSzPct val="100000"/>
              <a:buFont typeface="Arial"/>
              <a:buNone/>
              <a:defRPr sz="1600" b="0" i="0" u="none" strike="noStrike" cap="none">
                <a:solidFill>
                  <a:srgbClr val="888888"/>
                </a:solidFill>
                <a:latin typeface="Calibri"/>
                <a:ea typeface="Calibri"/>
                <a:cs typeface="Calibri"/>
                <a:sym typeface="Calibri"/>
              </a:defRPr>
            </a:lvl8pPr>
            <a:lvl9pPr marL="3657509" marR="0" lvl="8" indent="0" algn="l" rtl="0">
              <a:lnSpc>
                <a:spcPct val="90000"/>
              </a:lnSpc>
              <a:spcBef>
                <a:spcPts val="533"/>
              </a:spcBef>
              <a:buClr>
                <a:srgbClr val="888888"/>
              </a:buClr>
              <a:buSzPct val="1000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13945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838200" y="365125"/>
            <a:ext cx="10515600" cy="1325563"/>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76" name="Shape 76"/>
          <p:cNvSpPr txBox="1">
            <a:spLocks noGrp="1"/>
          </p:cNvSpPr>
          <p:nvPr>
            <p:ph type="body" idx="1"/>
          </p:nvPr>
        </p:nvSpPr>
        <p:spPr>
          <a:xfrm>
            <a:off x="838200" y="1825625"/>
            <a:ext cx="5181600" cy="4351339"/>
          </a:xfrm>
          <a:prstGeom prst="rect">
            <a:avLst/>
          </a:prstGeom>
          <a:noFill/>
          <a:ln>
            <a:noFill/>
          </a:ln>
        </p:spPr>
        <p:txBody>
          <a:bodyPr wrap="square" lIns="68575" tIns="68575" rIns="68575" bIns="68575" anchor="t" anchorCtr="0"/>
          <a:lstStyle>
            <a:lvl1pPr marL="237061" marR="0" lvl="0" indent="-50799" algn="l" rtl="0">
              <a:lnSpc>
                <a:spcPct val="90000"/>
              </a:lnSpc>
              <a:spcBef>
                <a:spcPts val="1067"/>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94249" marR="0" lvl="1" indent="-84665" algn="l" rtl="0">
              <a:lnSpc>
                <a:spcPct val="90000"/>
              </a:lnSpc>
              <a:spcBef>
                <a:spcPts val="533"/>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51438" marR="0" lvl="2"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8626" marR="0" lvl="3"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4pPr>
            <a:lvl5pPr marL="2065815" marR="0" lvl="4"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5pPr>
            <a:lvl6pPr marL="2523004" marR="0" lvl="5"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6pPr>
            <a:lvl7pPr marL="2980192" marR="0" lvl="6"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7pPr>
            <a:lvl8pPr marL="3437381" marR="0" lvl="7"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8pPr>
            <a:lvl9pPr marL="3894569" marR="0" lvl="8"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6172200" y="1825625"/>
            <a:ext cx="5181600" cy="4351339"/>
          </a:xfrm>
          <a:prstGeom prst="rect">
            <a:avLst/>
          </a:prstGeom>
          <a:noFill/>
          <a:ln>
            <a:noFill/>
          </a:ln>
        </p:spPr>
        <p:txBody>
          <a:bodyPr wrap="square" lIns="68575" tIns="68575" rIns="68575" bIns="68575" anchor="t" anchorCtr="0"/>
          <a:lstStyle>
            <a:lvl1pPr marL="237061" marR="0" lvl="0" indent="-50799" algn="l" rtl="0">
              <a:lnSpc>
                <a:spcPct val="90000"/>
              </a:lnSpc>
              <a:spcBef>
                <a:spcPts val="1067"/>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94249" marR="0" lvl="1" indent="-84665" algn="l" rtl="0">
              <a:lnSpc>
                <a:spcPct val="90000"/>
              </a:lnSpc>
              <a:spcBef>
                <a:spcPts val="533"/>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51438" marR="0" lvl="2"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8626" marR="0" lvl="3"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4pPr>
            <a:lvl5pPr marL="2065815" marR="0" lvl="4"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5pPr>
            <a:lvl6pPr marL="2523004" marR="0" lvl="5"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6pPr>
            <a:lvl7pPr marL="2980192" marR="0" lvl="6"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7pPr>
            <a:lvl8pPr marL="3437381" marR="0" lvl="7"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8pPr>
            <a:lvl9pPr marL="3894569" marR="0" lvl="8"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52742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839788" y="365125"/>
            <a:ext cx="10515600" cy="1325563"/>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83" name="Shape 83"/>
          <p:cNvSpPr txBox="1">
            <a:spLocks noGrp="1"/>
          </p:cNvSpPr>
          <p:nvPr>
            <p:ph type="body" idx="1"/>
          </p:nvPr>
        </p:nvSpPr>
        <p:spPr>
          <a:xfrm>
            <a:off x="839788" y="1681163"/>
            <a:ext cx="5157787" cy="823912"/>
          </a:xfrm>
          <a:prstGeom prst="rect">
            <a:avLst/>
          </a:prstGeom>
          <a:noFill/>
          <a:ln>
            <a:noFill/>
          </a:ln>
        </p:spPr>
        <p:txBody>
          <a:bodyPr wrap="square" lIns="68575" tIns="68575" rIns="68575" bIns="68575" anchor="b" anchorCtr="0"/>
          <a:lstStyle>
            <a:lvl1pPr marL="0" marR="0" lvl="0" indent="0" algn="l" rtl="0">
              <a:lnSpc>
                <a:spcPct val="90000"/>
              </a:lnSpc>
              <a:spcBef>
                <a:spcPts val="1067"/>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189" marR="0" lvl="1" indent="0" algn="l" rtl="0">
              <a:lnSpc>
                <a:spcPct val="90000"/>
              </a:lnSpc>
              <a:spcBef>
                <a:spcPts val="533"/>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377" marR="0" lvl="2" indent="0" algn="l" rtl="0">
              <a:lnSpc>
                <a:spcPct val="90000"/>
              </a:lnSpc>
              <a:spcBef>
                <a:spcPts val="533"/>
              </a:spcBef>
              <a:buClr>
                <a:schemeClr val="dk1"/>
              </a:buClr>
              <a:buSzPct val="100000"/>
              <a:buFont typeface="Arial"/>
              <a:buNone/>
              <a:defRPr sz="1867" b="1" i="0" u="none" strike="noStrike" cap="none">
                <a:solidFill>
                  <a:schemeClr val="dk1"/>
                </a:solidFill>
                <a:latin typeface="Calibri"/>
                <a:ea typeface="Calibri"/>
                <a:cs typeface="Calibri"/>
                <a:sym typeface="Calibri"/>
              </a:defRPr>
            </a:lvl3pPr>
            <a:lvl4pPr marL="1371566" marR="0" lvl="3"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754" marR="0" lvl="4"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5943" marR="0" lvl="5"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131" marR="0" lvl="6"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320" marR="0" lvl="7"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509" marR="0" lvl="8"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839788" y="2505075"/>
            <a:ext cx="5157787" cy="3684588"/>
          </a:xfrm>
          <a:prstGeom prst="rect">
            <a:avLst/>
          </a:prstGeom>
          <a:noFill/>
          <a:ln>
            <a:noFill/>
          </a:ln>
        </p:spPr>
        <p:txBody>
          <a:bodyPr wrap="square" lIns="68575" tIns="68575" rIns="68575" bIns="68575" anchor="t" anchorCtr="0"/>
          <a:lstStyle>
            <a:lvl1pPr marL="237061" marR="0" lvl="0" indent="-50799" algn="l" rtl="0">
              <a:lnSpc>
                <a:spcPct val="90000"/>
              </a:lnSpc>
              <a:spcBef>
                <a:spcPts val="1067"/>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94249" marR="0" lvl="1" indent="-84665" algn="l" rtl="0">
              <a:lnSpc>
                <a:spcPct val="90000"/>
              </a:lnSpc>
              <a:spcBef>
                <a:spcPts val="533"/>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51438" marR="0" lvl="2"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8626" marR="0" lvl="3"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4pPr>
            <a:lvl5pPr marL="2065815" marR="0" lvl="4"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5pPr>
            <a:lvl6pPr marL="2523004" marR="0" lvl="5"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6pPr>
            <a:lvl7pPr marL="2980192" marR="0" lvl="6"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7pPr>
            <a:lvl8pPr marL="3437381" marR="0" lvl="7"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8pPr>
            <a:lvl9pPr marL="3894569" marR="0" lvl="8"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3"/>
          </p:nvPr>
        </p:nvSpPr>
        <p:spPr>
          <a:xfrm>
            <a:off x="6172201" y="1681163"/>
            <a:ext cx="5183188" cy="823912"/>
          </a:xfrm>
          <a:prstGeom prst="rect">
            <a:avLst/>
          </a:prstGeom>
          <a:noFill/>
          <a:ln>
            <a:noFill/>
          </a:ln>
        </p:spPr>
        <p:txBody>
          <a:bodyPr wrap="square" lIns="68575" tIns="68575" rIns="68575" bIns="68575" anchor="b" anchorCtr="0"/>
          <a:lstStyle>
            <a:lvl1pPr marL="0" marR="0" lvl="0" indent="0" algn="l" rtl="0">
              <a:lnSpc>
                <a:spcPct val="90000"/>
              </a:lnSpc>
              <a:spcBef>
                <a:spcPts val="1067"/>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189" marR="0" lvl="1" indent="0" algn="l" rtl="0">
              <a:lnSpc>
                <a:spcPct val="90000"/>
              </a:lnSpc>
              <a:spcBef>
                <a:spcPts val="533"/>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377" marR="0" lvl="2" indent="0" algn="l" rtl="0">
              <a:lnSpc>
                <a:spcPct val="90000"/>
              </a:lnSpc>
              <a:spcBef>
                <a:spcPts val="533"/>
              </a:spcBef>
              <a:buClr>
                <a:schemeClr val="dk1"/>
              </a:buClr>
              <a:buSzPct val="100000"/>
              <a:buFont typeface="Arial"/>
              <a:buNone/>
              <a:defRPr sz="1867" b="1" i="0" u="none" strike="noStrike" cap="none">
                <a:solidFill>
                  <a:schemeClr val="dk1"/>
                </a:solidFill>
                <a:latin typeface="Calibri"/>
                <a:ea typeface="Calibri"/>
                <a:cs typeface="Calibri"/>
                <a:sym typeface="Calibri"/>
              </a:defRPr>
            </a:lvl3pPr>
            <a:lvl4pPr marL="1371566" marR="0" lvl="3"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754" marR="0" lvl="4"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5943" marR="0" lvl="5"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131" marR="0" lvl="6"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320" marR="0" lvl="7"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509" marR="0" lvl="8" indent="0" algn="l" rtl="0">
              <a:lnSpc>
                <a:spcPct val="90000"/>
              </a:lnSpc>
              <a:spcBef>
                <a:spcPts val="533"/>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4"/>
          </p:nvPr>
        </p:nvSpPr>
        <p:spPr>
          <a:xfrm>
            <a:off x="6172201" y="2505075"/>
            <a:ext cx="5183188" cy="3684588"/>
          </a:xfrm>
          <a:prstGeom prst="rect">
            <a:avLst/>
          </a:prstGeom>
          <a:noFill/>
          <a:ln>
            <a:noFill/>
          </a:ln>
        </p:spPr>
        <p:txBody>
          <a:bodyPr wrap="square" lIns="68575" tIns="68575" rIns="68575" bIns="68575" anchor="t" anchorCtr="0"/>
          <a:lstStyle>
            <a:lvl1pPr marL="237061" marR="0" lvl="0" indent="-50799" algn="l" rtl="0">
              <a:lnSpc>
                <a:spcPct val="90000"/>
              </a:lnSpc>
              <a:spcBef>
                <a:spcPts val="1067"/>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94249" marR="0" lvl="1" indent="-84665" algn="l" rtl="0">
              <a:lnSpc>
                <a:spcPct val="90000"/>
              </a:lnSpc>
              <a:spcBef>
                <a:spcPts val="533"/>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51438" marR="0" lvl="2"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8626" marR="0" lvl="3"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4pPr>
            <a:lvl5pPr marL="2065815" marR="0" lvl="4"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5pPr>
            <a:lvl6pPr marL="2523004" marR="0" lvl="5"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6pPr>
            <a:lvl7pPr marL="2980192" marR="0" lvl="6"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7pPr>
            <a:lvl8pPr marL="3437381" marR="0" lvl="7"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8pPr>
            <a:lvl9pPr marL="3894569" marR="0" lvl="8"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15079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838200" y="365125"/>
            <a:ext cx="10515600" cy="1325563"/>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92" name="Shape 92"/>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79887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59134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839788" y="457200"/>
            <a:ext cx="3932237" cy="1600200"/>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101" name="Shape 101"/>
          <p:cNvSpPr txBox="1">
            <a:spLocks noGrp="1"/>
          </p:cNvSpPr>
          <p:nvPr>
            <p:ph type="body" idx="1"/>
          </p:nvPr>
        </p:nvSpPr>
        <p:spPr>
          <a:xfrm>
            <a:off x="5183188" y="987426"/>
            <a:ext cx="6172200" cy="4873625"/>
          </a:xfrm>
          <a:prstGeom prst="rect">
            <a:avLst/>
          </a:prstGeom>
          <a:noFill/>
          <a:ln>
            <a:noFill/>
          </a:ln>
        </p:spPr>
        <p:txBody>
          <a:bodyPr wrap="square" lIns="68575" tIns="68575" rIns="68575" bIns="68575" anchor="t" anchorCtr="0"/>
          <a:lstStyle>
            <a:lvl1pPr marL="237061" marR="0" lvl="0" indent="-33866" algn="l" rtl="0">
              <a:lnSpc>
                <a:spcPct val="90000"/>
              </a:lnSpc>
              <a:spcBef>
                <a:spcPts val="1067"/>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94249" marR="0" lvl="1" indent="-50799" algn="l" rtl="0">
              <a:lnSpc>
                <a:spcPct val="90000"/>
              </a:lnSpc>
              <a:spcBef>
                <a:spcPts val="533"/>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51438" marR="0" lvl="2" indent="-84665" algn="l" rtl="0">
              <a:lnSpc>
                <a:spcPct val="90000"/>
              </a:lnSpc>
              <a:spcBef>
                <a:spcPts val="533"/>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8626" marR="0" lvl="3"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65815" marR="0" lvl="4"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23004" marR="0" lvl="5"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80192" marR="0" lvl="6"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37381" marR="0" lvl="7"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94569" marR="0" lvl="8"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839788" y="2057401"/>
            <a:ext cx="3932237" cy="3811588"/>
          </a:xfrm>
          <a:prstGeom prst="rect">
            <a:avLst/>
          </a:prstGeom>
          <a:noFill/>
          <a:ln>
            <a:noFill/>
          </a:ln>
        </p:spPr>
        <p:txBody>
          <a:bodyPr wrap="square" lIns="68575" tIns="68575" rIns="68575" bIns="68575" anchor="t" anchorCtr="0"/>
          <a:lstStyle>
            <a:lvl1pPr marL="0" marR="0" lvl="0" indent="0" algn="l" rtl="0">
              <a:lnSpc>
                <a:spcPct val="90000"/>
              </a:lnSpc>
              <a:spcBef>
                <a:spcPts val="1067"/>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189" marR="0" lvl="1" indent="0" algn="l" rtl="0">
              <a:lnSpc>
                <a:spcPct val="90000"/>
              </a:lnSpc>
              <a:spcBef>
                <a:spcPts val="533"/>
              </a:spcBef>
              <a:buClr>
                <a:schemeClr val="dk1"/>
              </a:buClr>
              <a:buSzPct val="100000"/>
              <a:buFont typeface="Arial"/>
              <a:buNone/>
              <a:defRPr sz="1467" b="0" i="0" u="none" strike="noStrike" cap="none">
                <a:solidFill>
                  <a:schemeClr val="dk1"/>
                </a:solidFill>
                <a:latin typeface="Calibri"/>
                <a:ea typeface="Calibri"/>
                <a:cs typeface="Calibri"/>
                <a:sym typeface="Calibri"/>
              </a:defRPr>
            </a:lvl2pPr>
            <a:lvl3pPr marL="914377" marR="0" lvl="2" indent="0" algn="l" rtl="0">
              <a:lnSpc>
                <a:spcPct val="90000"/>
              </a:lnSpc>
              <a:spcBef>
                <a:spcPts val="533"/>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566" marR="0" lvl="3"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4pPr>
            <a:lvl5pPr marL="1828754" marR="0" lvl="4"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5pPr>
            <a:lvl6pPr marL="2285943" marR="0" lvl="5"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6pPr>
            <a:lvl7pPr marL="2743131" marR="0" lvl="6"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7pPr>
            <a:lvl8pPr marL="3200320" marR="0" lvl="7"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8pPr>
            <a:lvl9pPr marL="3657509" marR="0" lvl="8"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2124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22E2A0-9568-48E6-94D5-16F1277D2518}" type="datetimeFigureOut">
              <a:rPr lang="en-US" smtClean="0"/>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375128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839788" y="457200"/>
            <a:ext cx="3932237" cy="1600200"/>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108" name="Shape 108"/>
          <p:cNvSpPr>
            <a:spLocks noGrp="1"/>
          </p:cNvSpPr>
          <p:nvPr>
            <p:ph type="pic" idx="2"/>
          </p:nvPr>
        </p:nvSpPr>
        <p:spPr>
          <a:xfrm>
            <a:off x="5183188" y="987426"/>
            <a:ext cx="6172200" cy="4873625"/>
          </a:xfrm>
          <a:prstGeom prst="rect">
            <a:avLst/>
          </a:prstGeom>
          <a:noFill/>
          <a:ln>
            <a:noFill/>
          </a:ln>
        </p:spPr>
        <p:txBody>
          <a:bodyPr wrap="square" lIns="68575" tIns="68575" rIns="68575" bIns="68575" anchor="t" anchorCtr="0"/>
          <a:lstStyle>
            <a:lvl1pPr marL="0" marR="0" lvl="0" indent="0" algn="l" rtl="0">
              <a:lnSpc>
                <a:spcPct val="90000"/>
              </a:lnSpc>
              <a:spcBef>
                <a:spcPts val="1067"/>
              </a:spcBef>
              <a:buClr>
                <a:schemeClr val="dk1"/>
              </a:buClr>
              <a:buSzPct val="100000"/>
              <a:buFont typeface="Arial"/>
              <a:buNone/>
              <a:defRPr sz="3200" b="0" i="0" u="none" strike="noStrike" cap="none">
                <a:solidFill>
                  <a:schemeClr val="dk1"/>
                </a:solidFill>
                <a:latin typeface="Calibri"/>
                <a:ea typeface="Calibri"/>
                <a:cs typeface="Calibri"/>
                <a:sym typeface="Calibri"/>
              </a:defRPr>
            </a:lvl1pPr>
            <a:lvl2pPr marL="457189" marR="0" lvl="1" indent="0" algn="l" rtl="0">
              <a:lnSpc>
                <a:spcPct val="90000"/>
              </a:lnSpc>
              <a:spcBef>
                <a:spcPts val="533"/>
              </a:spcBef>
              <a:buClr>
                <a:schemeClr val="dk1"/>
              </a:buClr>
              <a:buSzPct val="100000"/>
              <a:buFont typeface="Arial"/>
              <a:buNone/>
              <a:defRPr sz="2800" b="0" i="0" u="none" strike="noStrike" cap="none">
                <a:solidFill>
                  <a:schemeClr val="dk1"/>
                </a:solidFill>
                <a:latin typeface="Calibri"/>
                <a:ea typeface="Calibri"/>
                <a:cs typeface="Calibri"/>
                <a:sym typeface="Calibri"/>
              </a:defRPr>
            </a:lvl2pPr>
            <a:lvl3pPr marL="914377" marR="0" lvl="2" indent="0" algn="l" rtl="0">
              <a:lnSpc>
                <a:spcPct val="90000"/>
              </a:lnSpc>
              <a:spcBef>
                <a:spcPts val="533"/>
              </a:spcBef>
              <a:buClr>
                <a:schemeClr val="dk1"/>
              </a:buClr>
              <a:buSzPct val="100000"/>
              <a:buFont typeface="Arial"/>
              <a:buNone/>
              <a:defRPr sz="2400" b="0" i="0" u="none" strike="noStrike" cap="none">
                <a:solidFill>
                  <a:schemeClr val="dk1"/>
                </a:solidFill>
                <a:latin typeface="Calibri"/>
                <a:ea typeface="Calibri"/>
                <a:cs typeface="Calibri"/>
                <a:sym typeface="Calibri"/>
              </a:defRPr>
            </a:lvl3pPr>
            <a:lvl4pPr marL="1371566" marR="0" lvl="3" indent="0" algn="l" rtl="0">
              <a:lnSpc>
                <a:spcPct val="90000"/>
              </a:lnSpc>
              <a:spcBef>
                <a:spcPts val="533"/>
              </a:spcBef>
              <a:buClr>
                <a:schemeClr val="dk1"/>
              </a:buClr>
              <a:buSzPct val="100000"/>
              <a:buFont typeface="Arial"/>
              <a:buNone/>
              <a:defRPr sz="2000" b="0" i="0" u="none" strike="noStrike" cap="none">
                <a:solidFill>
                  <a:schemeClr val="dk1"/>
                </a:solidFill>
                <a:latin typeface="Calibri"/>
                <a:ea typeface="Calibri"/>
                <a:cs typeface="Calibri"/>
                <a:sym typeface="Calibri"/>
              </a:defRPr>
            </a:lvl4pPr>
            <a:lvl5pPr marL="1828754" marR="0" lvl="4" indent="0" algn="l" rtl="0">
              <a:lnSpc>
                <a:spcPct val="90000"/>
              </a:lnSpc>
              <a:spcBef>
                <a:spcPts val="533"/>
              </a:spcBef>
              <a:buClr>
                <a:schemeClr val="dk1"/>
              </a:buClr>
              <a:buSzPct val="100000"/>
              <a:buFont typeface="Arial"/>
              <a:buNone/>
              <a:defRPr sz="2000" b="0" i="0" u="none" strike="noStrike" cap="none">
                <a:solidFill>
                  <a:schemeClr val="dk1"/>
                </a:solidFill>
                <a:latin typeface="Calibri"/>
                <a:ea typeface="Calibri"/>
                <a:cs typeface="Calibri"/>
                <a:sym typeface="Calibri"/>
              </a:defRPr>
            </a:lvl5pPr>
            <a:lvl6pPr marL="2285943" marR="0" lvl="5" indent="0" algn="l" rtl="0">
              <a:lnSpc>
                <a:spcPct val="90000"/>
              </a:lnSpc>
              <a:spcBef>
                <a:spcPts val="533"/>
              </a:spcBef>
              <a:buClr>
                <a:schemeClr val="dk1"/>
              </a:buClr>
              <a:buSzPct val="100000"/>
              <a:buFont typeface="Arial"/>
              <a:buNone/>
              <a:defRPr sz="2000" b="0" i="0" u="none" strike="noStrike" cap="none">
                <a:solidFill>
                  <a:schemeClr val="dk1"/>
                </a:solidFill>
                <a:latin typeface="Calibri"/>
                <a:ea typeface="Calibri"/>
                <a:cs typeface="Calibri"/>
                <a:sym typeface="Calibri"/>
              </a:defRPr>
            </a:lvl6pPr>
            <a:lvl7pPr marL="2743131" marR="0" lvl="6" indent="0" algn="l" rtl="0">
              <a:lnSpc>
                <a:spcPct val="90000"/>
              </a:lnSpc>
              <a:spcBef>
                <a:spcPts val="533"/>
              </a:spcBef>
              <a:buClr>
                <a:schemeClr val="dk1"/>
              </a:buClr>
              <a:buSzPct val="100000"/>
              <a:buFont typeface="Arial"/>
              <a:buNone/>
              <a:defRPr sz="2000" b="0" i="0" u="none" strike="noStrike" cap="none">
                <a:solidFill>
                  <a:schemeClr val="dk1"/>
                </a:solidFill>
                <a:latin typeface="Calibri"/>
                <a:ea typeface="Calibri"/>
                <a:cs typeface="Calibri"/>
                <a:sym typeface="Calibri"/>
              </a:defRPr>
            </a:lvl7pPr>
            <a:lvl8pPr marL="3200320" marR="0" lvl="7" indent="0" algn="l" rtl="0">
              <a:lnSpc>
                <a:spcPct val="90000"/>
              </a:lnSpc>
              <a:spcBef>
                <a:spcPts val="533"/>
              </a:spcBef>
              <a:buClr>
                <a:schemeClr val="dk1"/>
              </a:buClr>
              <a:buSzPct val="100000"/>
              <a:buFont typeface="Arial"/>
              <a:buNone/>
              <a:defRPr sz="2000" b="0" i="0" u="none" strike="noStrike" cap="none">
                <a:solidFill>
                  <a:schemeClr val="dk1"/>
                </a:solidFill>
                <a:latin typeface="Calibri"/>
                <a:ea typeface="Calibri"/>
                <a:cs typeface="Calibri"/>
                <a:sym typeface="Calibri"/>
              </a:defRPr>
            </a:lvl8pPr>
            <a:lvl9pPr marL="3657509" marR="0" lvl="8" indent="0" algn="l" rtl="0">
              <a:lnSpc>
                <a:spcPct val="90000"/>
              </a:lnSpc>
              <a:spcBef>
                <a:spcPts val="533"/>
              </a:spcBef>
              <a:buClr>
                <a:schemeClr val="dk1"/>
              </a:buClr>
              <a:buSzPct val="100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839788" y="2057401"/>
            <a:ext cx="3932237" cy="3811588"/>
          </a:xfrm>
          <a:prstGeom prst="rect">
            <a:avLst/>
          </a:prstGeom>
          <a:noFill/>
          <a:ln>
            <a:noFill/>
          </a:ln>
        </p:spPr>
        <p:txBody>
          <a:bodyPr wrap="square" lIns="68575" tIns="68575" rIns="68575" bIns="68575" anchor="t" anchorCtr="0"/>
          <a:lstStyle>
            <a:lvl1pPr marL="0" marR="0" lvl="0" indent="0" algn="l" rtl="0">
              <a:lnSpc>
                <a:spcPct val="90000"/>
              </a:lnSpc>
              <a:spcBef>
                <a:spcPts val="1067"/>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189" marR="0" lvl="1" indent="0" algn="l" rtl="0">
              <a:lnSpc>
                <a:spcPct val="90000"/>
              </a:lnSpc>
              <a:spcBef>
                <a:spcPts val="533"/>
              </a:spcBef>
              <a:buClr>
                <a:schemeClr val="dk1"/>
              </a:buClr>
              <a:buSzPct val="100000"/>
              <a:buFont typeface="Arial"/>
              <a:buNone/>
              <a:defRPr sz="1467" b="0" i="0" u="none" strike="noStrike" cap="none">
                <a:solidFill>
                  <a:schemeClr val="dk1"/>
                </a:solidFill>
                <a:latin typeface="Calibri"/>
                <a:ea typeface="Calibri"/>
                <a:cs typeface="Calibri"/>
                <a:sym typeface="Calibri"/>
              </a:defRPr>
            </a:lvl2pPr>
            <a:lvl3pPr marL="914377" marR="0" lvl="2" indent="0" algn="l" rtl="0">
              <a:lnSpc>
                <a:spcPct val="90000"/>
              </a:lnSpc>
              <a:spcBef>
                <a:spcPts val="533"/>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566" marR="0" lvl="3"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4pPr>
            <a:lvl5pPr marL="1828754" marR="0" lvl="4"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5pPr>
            <a:lvl6pPr marL="2285943" marR="0" lvl="5"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6pPr>
            <a:lvl7pPr marL="2743131" marR="0" lvl="6"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7pPr>
            <a:lvl8pPr marL="3200320" marR="0" lvl="7"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8pPr>
            <a:lvl9pPr marL="3657509" marR="0" lvl="8" indent="0" algn="l" rtl="0">
              <a:lnSpc>
                <a:spcPct val="90000"/>
              </a:lnSpc>
              <a:spcBef>
                <a:spcPts val="533"/>
              </a:spcBef>
              <a:buClr>
                <a:schemeClr val="dk1"/>
              </a:buClr>
              <a:buSzPct val="100000"/>
              <a:buFont typeface="Arial"/>
              <a:buNone/>
              <a:defRPr sz="1067"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73895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838200" y="365125"/>
            <a:ext cx="10515600" cy="1325563"/>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115" name="Shape 115"/>
          <p:cNvSpPr txBox="1">
            <a:spLocks noGrp="1"/>
          </p:cNvSpPr>
          <p:nvPr>
            <p:ph type="body" idx="1"/>
          </p:nvPr>
        </p:nvSpPr>
        <p:spPr>
          <a:xfrm rot="5400000">
            <a:off x="3920331" y="-1256505"/>
            <a:ext cx="4351339" cy="10515600"/>
          </a:xfrm>
          <a:prstGeom prst="rect">
            <a:avLst/>
          </a:prstGeom>
          <a:noFill/>
          <a:ln>
            <a:noFill/>
          </a:ln>
        </p:spPr>
        <p:txBody>
          <a:bodyPr wrap="square" lIns="68575" tIns="68575" rIns="68575" bIns="68575" anchor="t" anchorCtr="0"/>
          <a:lstStyle>
            <a:lvl1pPr marL="237061" marR="0" lvl="0" indent="-50799" algn="l" rtl="0">
              <a:lnSpc>
                <a:spcPct val="90000"/>
              </a:lnSpc>
              <a:spcBef>
                <a:spcPts val="1067"/>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94249" marR="0" lvl="1" indent="-84665" algn="l" rtl="0">
              <a:lnSpc>
                <a:spcPct val="90000"/>
              </a:lnSpc>
              <a:spcBef>
                <a:spcPts val="533"/>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51438" marR="0" lvl="2"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8626" marR="0" lvl="3"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4pPr>
            <a:lvl5pPr marL="2065815" marR="0" lvl="4"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5pPr>
            <a:lvl6pPr marL="2523004" marR="0" lvl="5"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6pPr>
            <a:lvl7pPr marL="2980192" marR="0" lvl="6"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7pPr>
            <a:lvl8pPr marL="3437381" marR="0" lvl="7"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8pPr>
            <a:lvl9pPr marL="3894569" marR="0" lvl="8"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95171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7133431" y="1956595"/>
            <a:ext cx="5811839" cy="2628900"/>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67"/>
            </a:lvl2pPr>
            <a:lvl3pPr lvl="2" indent="0">
              <a:spcBef>
                <a:spcPts val="0"/>
              </a:spcBef>
              <a:buNone/>
              <a:defRPr sz="1867"/>
            </a:lvl3pPr>
            <a:lvl4pPr lvl="3" indent="0">
              <a:spcBef>
                <a:spcPts val="0"/>
              </a:spcBef>
              <a:buNone/>
              <a:defRPr sz="1867"/>
            </a:lvl4pPr>
            <a:lvl5pPr lvl="4" indent="0">
              <a:spcBef>
                <a:spcPts val="0"/>
              </a:spcBef>
              <a:buNone/>
              <a:defRPr sz="1867"/>
            </a:lvl5pPr>
            <a:lvl6pPr lvl="5" indent="0">
              <a:spcBef>
                <a:spcPts val="0"/>
              </a:spcBef>
              <a:buNone/>
              <a:defRPr sz="1867"/>
            </a:lvl6pPr>
            <a:lvl7pPr lvl="6" indent="0">
              <a:spcBef>
                <a:spcPts val="0"/>
              </a:spcBef>
              <a:buNone/>
              <a:defRPr sz="1867"/>
            </a:lvl7pPr>
            <a:lvl8pPr lvl="7" indent="0">
              <a:spcBef>
                <a:spcPts val="0"/>
              </a:spcBef>
              <a:buNone/>
              <a:defRPr sz="1867"/>
            </a:lvl8pPr>
            <a:lvl9pPr lvl="8" indent="0">
              <a:spcBef>
                <a:spcPts val="0"/>
              </a:spcBef>
              <a:buNone/>
              <a:defRPr sz="1867"/>
            </a:lvl9pPr>
          </a:lstStyle>
          <a:p>
            <a:endParaRPr/>
          </a:p>
        </p:txBody>
      </p:sp>
      <p:sp>
        <p:nvSpPr>
          <p:cNvPr id="121" name="Shape 121"/>
          <p:cNvSpPr txBox="1">
            <a:spLocks noGrp="1"/>
          </p:cNvSpPr>
          <p:nvPr>
            <p:ph type="body" idx="1"/>
          </p:nvPr>
        </p:nvSpPr>
        <p:spPr>
          <a:xfrm rot="5400000">
            <a:off x="1799431" y="-596105"/>
            <a:ext cx="5811839" cy="7734300"/>
          </a:xfrm>
          <a:prstGeom prst="rect">
            <a:avLst/>
          </a:prstGeom>
          <a:noFill/>
          <a:ln>
            <a:noFill/>
          </a:ln>
        </p:spPr>
        <p:txBody>
          <a:bodyPr wrap="square" lIns="68575" tIns="68575" rIns="68575" bIns="68575" anchor="t" anchorCtr="0"/>
          <a:lstStyle>
            <a:lvl1pPr marL="237061" marR="0" lvl="0" indent="-50799" algn="l" rtl="0">
              <a:lnSpc>
                <a:spcPct val="90000"/>
              </a:lnSpc>
              <a:spcBef>
                <a:spcPts val="1067"/>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94249" marR="0" lvl="1" indent="-84665" algn="l" rtl="0">
              <a:lnSpc>
                <a:spcPct val="90000"/>
              </a:lnSpc>
              <a:spcBef>
                <a:spcPts val="533"/>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51438" marR="0" lvl="2" indent="-101597" algn="l" rtl="0">
              <a:lnSpc>
                <a:spcPct val="90000"/>
              </a:lnSpc>
              <a:spcBef>
                <a:spcPts val="533"/>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8626" marR="0" lvl="3"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4pPr>
            <a:lvl5pPr marL="2065815" marR="0" lvl="4"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5pPr>
            <a:lvl6pPr marL="2523004" marR="0" lvl="5"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6pPr>
            <a:lvl7pPr marL="2980192" marR="0" lvl="6"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7pPr>
            <a:lvl8pPr marL="3437381" marR="0" lvl="7"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8pPr>
            <a:lvl9pPr marL="3894569" marR="0" lvl="8" indent="-118530" algn="l" rtl="0">
              <a:lnSpc>
                <a:spcPct val="90000"/>
              </a:lnSpc>
              <a:spcBef>
                <a:spcPts val="533"/>
              </a:spcBef>
              <a:buClr>
                <a:schemeClr val="dk1"/>
              </a:buClr>
              <a:buSzPct val="1000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3392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C22E2A0-9568-48E6-94D5-16F1277D2518}" type="datetimeFigureOut">
              <a:rPr lang="en-US" smtClean="0"/>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3675309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22E2A0-9568-48E6-94D5-16F1277D2518}" type="datetimeFigureOut">
              <a:rPr lang="en-US" smtClean="0"/>
              <a:t>11/11/2017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2251243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22E2A0-9568-48E6-94D5-16F1277D2518}" type="datetimeFigureOut">
              <a:rPr lang="en-US" smtClean="0"/>
              <a:t>11/11/2017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3799014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22E2A0-9568-48E6-94D5-16F1277D2518}" type="datetimeFigureOut">
              <a:rPr lang="en-US" smtClean="0"/>
              <a:t>11/11/2017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9171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22E2A0-9568-48E6-94D5-16F1277D2518}" type="datetimeFigureOut">
              <a:rPr lang="en-US" smtClean="0"/>
              <a:t>11/11/2017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256136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22E2A0-9568-48E6-94D5-16F1277D2518}" type="datetimeFigureOut">
              <a:rPr lang="en-US" smtClean="0"/>
              <a:t>11/11/2017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3888891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22E2A0-9568-48E6-94D5-16F1277D2518}" type="datetimeFigureOut">
              <a:rPr lang="en-US" smtClean="0"/>
              <a:t>11/11/2017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FB90C9-60DA-431B-BE6A-419A658F0D23}" type="slidenum">
              <a:rPr lang="en-US" smtClean="0"/>
              <a:t>‹#›</a:t>
            </a:fld>
            <a:endParaRPr lang="en-US"/>
          </a:p>
        </p:txBody>
      </p:sp>
    </p:spTree>
    <p:extLst>
      <p:ext uri="{BB962C8B-B14F-4D97-AF65-F5344CB8AC3E}">
        <p14:creationId xmlns:p14="http://schemas.microsoft.com/office/powerpoint/2010/main" val="4089076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22E2A0-9568-48E6-94D5-16F1277D2518}" type="datetimeFigureOut">
              <a:rPr lang="en-US" smtClean="0"/>
              <a:t>11/11/2017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FB90C9-60DA-431B-BE6A-419A658F0D23}" type="slidenum">
              <a:rPr lang="en-US" smtClean="0"/>
              <a:t>‹#›</a:t>
            </a:fld>
            <a:endParaRPr lang="en-US"/>
          </a:p>
        </p:txBody>
      </p:sp>
    </p:spTree>
    <p:extLst>
      <p:ext uri="{BB962C8B-B14F-4D97-AF65-F5344CB8AC3E}">
        <p14:creationId xmlns:p14="http://schemas.microsoft.com/office/powerpoint/2010/main" val="1582159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38200" y="365125"/>
            <a:ext cx="10515600" cy="1325563"/>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a:spcBef>
                <a:spcPts val="0"/>
              </a:spcBef>
              <a:buSzPct val="78571"/>
              <a:buNone/>
              <a:defRPr sz="1400"/>
            </a:lvl2pPr>
            <a:lvl3pPr lvl="2" indent="0">
              <a:spcBef>
                <a:spcPts val="0"/>
              </a:spcBef>
              <a:buSzPct val="78571"/>
              <a:buNone/>
              <a:defRPr sz="1400"/>
            </a:lvl3pPr>
            <a:lvl4pPr lvl="3" indent="0">
              <a:spcBef>
                <a:spcPts val="0"/>
              </a:spcBef>
              <a:buSzPct val="78571"/>
              <a:buNone/>
              <a:defRPr sz="1400"/>
            </a:lvl4pPr>
            <a:lvl5pPr lvl="4" indent="0">
              <a:spcBef>
                <a:spcPts val="0"/>
              </a:spcBef>
              <a:buSzPct val="78571"/>
              <a:buNone/>
              <a:defRPr sz="1400"/>
            </a:lvl5pPr>
            <a:lvl6pPr lvl="5" indent="0">
              <a:spcBef>
                <a:spcPts val="0"/>
              </a:spcBef>
              <a:buSzPct val="78571"/>
              <a:buNone/>
              <a:defRPr sz="1400"/>
            </a:lvl6pPr>
            <a:lvl7pPr lvl="6" indent="0">
              <a:spcBef>
                <a:spcPts val="0"/>
              </a:spcBef>
              <a:buSzPct val="78571"/>
              <a:buNone/>
              <a:defRPr sz="1400"/>
            </a:lvl7pPr>
            <a:lvl8pPr lvl="7" indent="0">
              <a:spcBef>
                <a:spcPts val="0"/>
              </a:spcBef>
              <a:buSzPct val="78571"/>
              <a:buNone/>
              <a:defRPr sz="1400"/>
            </a:lvl8pPr>
            <a:lvl9pPr lvl="8" indent="0">
              <a:spcBef>
                <a:spcPts val="0"/>
              </a:spcBef>
              <a:buSzPct val="78571"/>
              <a:buNone/>
              <a:defRPr sz="1400"/>
            </a:lvl9pPr>
          </a:lstStyle>
          <a:p>
            <a:endParaRPr/>
          </a:p>
        </p:txBody>
      </p:sp>
      <p:sp>
        <p:nvSpPr>
          <p:cNvPr id="52" name="Shape 52"/>
          <p:cNvSpPr txBox="1">
            <a:spLocks noGrp="1"/>
          </p:cNvSpPr>
          <p:nvPr>
            <p:ph type="body" idx="1"/>
          </p:nvPr>
        </p:nvSpPr>
        <p:spPr>
          <a:xfrm>
            <a:off x="838200" y="1825625"/>
            <a:ext cx="10515600" cy="4351339"/>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838200" y="6356351"/>
            <a:ext cx="2743200" cy="365125"/>
          </a:xfrm>
          <a:prstGeom prst="rect">
            <a:avLst/>
          </a:prstGeom>
          <a:noFill/>
          <a:ln>
            <a:noFill/>
          </a:ln>
        </p:spPr>
        <p:txBody>
          <a:bodyPr wrap="square" lIns="68575" tIns="68575" rIns="68575" bIns="68575" anchor="ctr" anchorCtr="0"/>
          <a:lstStyle>
            <a:lvl1pPr marL="0" marR="0" lvl="0" indent="0" algn="l" rtl="0">
              <a:spcBef>
                <a:spcPts val="0"/>
              </a:spcBef>
              <a:buSzPct val="122222"/>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buSzPct val="78571"/>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SzPct val="78571"/>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SzPct val="78571"/>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SzPct val="78571"/>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SzPct val="78571"/>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SzPct val="78571"/>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SzPct val="78571"/>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SzPct val="78571"/>
              <a:buNone/>
              <a:defRPr sz="1867"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4038600" y="6356351"/>
            <a:ext cx="4114800" cy="365125"/>
          </a:xfrm>
          <a:prstGeom prst="rect">
            <a:avLst/>
          </a:prstGeom>
          <a:noFill/>
          <a:ln>
            <a:noFill/>
          </a:ln>
        </p:spPr>
        <p:txBody>
          <a:bodyPr wrap="square" lIns="68575" tIns="68575" rIns="68575" bIns="68575" anchor="ctr" anchorCtr="0"/>
          <a:lstStyle>
            <a:lvl1pPr marL="0" marR="0" lvl="0" indent="0" algn="ctr" rtl="0">
              <a:spcBef>
                <a:spcPts val="0"/>
              </a:spcBef>
              <a:buSzPct val="122222"/>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buSzPct val="78571"/>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SzPct val="78571"/>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SzPct val="78571"/>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SzPct val="78571"/>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SzPct val="78571"/>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SzPct val="78571"/>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SzPct val="78571"/>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SzPct val="78571"/>
              <a:buNone/>
              <a:defRPr sz="1867"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8610600" y="6356351"/>
            <a:ext cx="2743200" cy="365125"/>
          </a:xfrm>
          <a:prstGeom prst="rect">
            <a:avLst/>
          </a:prstGeom>
          <a:noFill/>
          <a:ln>
            <a:noFill/>
          </a:ln>
        </p:spPr>
        <p:txBody>
          <a:bodyPr wrap="square" lIns="68575" tIns="34275" rIns="68575" bIns="34275" anchor="ctr" anchorCtr="0">
            <a:noAutofit/>
          </a:bodyPr>
          <a:lstStyle/>
          <a:p>
            <a:pPr algn="r">
              <a:buSzPct val="25000"/>
            </a:pPr>
            <a:fld id="{00000000-1234-1234-1234-123412341234}" type="slidenum">
              <a:rPr lang="en" sz="1200" smtClean="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6870100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jp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dpippin/BigMtnDocker" TargetMode="External"/><Relationship Id="rId7" Type="http://schemas.openxmlformats.org/officeDocument/2006/relationships/hyperlink" Target="https://www.docker.com/pricin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docker.com/enterprise-edition#/platform" TargetMode="External"/><Relationship Id="rId5" Type="http://schemas.openxmlformats.org/officeDocument/2006/relationships/hyperlink" Target="mailto:spippin@mtctrains.com" TargetMode="External"/><Relationship Id="rId4" Type="http://schemas.openxmlformats.org/officeDocument/2006/relationships/hyperlink" Target="mailto:dennis@mtctrain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47" name="Shape 147" descr="google2.0.0.jpg"/>
          <p:cNvPicPr preferRelativeResize="0"/>
          <p:nvPr/>
        </p:nvPicPr>
        <p:blipFill>
          <a:blip r:embed="rId3">
            <a:alphaModFix/>
          </a:blip>
          <a:stretch>
            <a:fillRect/>
          </a:stretch>
        </p:blipFill>
        <p:spPr>
          <a:xfrm>
            <a:off x="8346917" y="3772491"/>
            <a:ext cx="3022932" cy="1534229"/>
          </a:xfrm>
          <a:prstGeom prst="rect">
            <a:avLst/>
          </a:prstGeom>
          <a:noFill/>
          <a:ln>
            <a:noFill/>
          </a:ln>
        </p:spPr>
      </p:pic>
      <p:pic>
        <p:nvPicPr>
          <p:cNvPr id="129" name="Shape 129"/>
          <p:cNvPicPr preferRelativeResize="0"/>
          <p:nvPr/>
        </p:nvPicPr>
        <p:blipFill rotWithShape="1">
          <a:blip r:embed="rId4">
            <a:alphaModFix/>
          </a:blip>
          <a:srcRect/>
          <a:stretch/>
        </p:blipFill>
        <p:spPr>
          <a:xfrm>
            <a:off x="8654861" y="5055820"/>
            <a:ext cx="2262132" cy="1168300"/>
          </a:xfrm>
          <a:prstGeom prst="rect">
            <a:avLst/>
          </a:prstGeom>
          <a:noFill/>
          <a:ln>
            <a:noFill/>
          </a:ln>
        </p:spPr>
      </p:pic>
      <p:sp>
        <p:nvSpPr>
          <p:cNvPr id="130" name="Shape 130"/>
          <p:cNvSpPr txBox="1">
            <a:spLocks noGrp="1"/>
          </p:cNvSpPr>
          <p:nvPr>
            <p:ph type="title"/>
          </p:nvPr>
        </p:nvSpPr>
        <p:spPr>
          <a:xfrm>
            <a:off x="1937029" y="16995"/>
            <a:ext cx="8229600" cy="664995"/>
          </a:xfrm>
          <a:prstGeom prst="rect">
            <a:avLst/>
          </a:prstGeom>
          <a:noFill/>
          <a:ln>
            <a:noFill/>
          </a:ln>
        </p:spPr>
        <p:txBody>
          <a:bodyPr wrap="square" lIns="91433" tIns="45700" rIns="91433" bIns="45700" anchor="ctr" anchorCtr="0">
            <a:noAutofit/>
          </a:bodyPr>
          <a:lstStyle/>
          <a:p>
            <a:pPr indent="-253994" algn="ctr"/>
            <a:r>
              <a:rPr lang="en" sz="4000" dirty="0"/>
              <a:t>Thanks to our Sponsors!	</a:t>
            </a:r>
          </a:p>
        </p:txBody>
      </p:sp>
      <p:pic>
        <p:nvPicPr>
          <p:cNvPr id="131" name="Shape 131"/>
          <p:cNvPicPr preferRelativeResize="0"/>
          <p:nvPr/>
        </p:nvPicPr>
        <p:blipFill rotWithShape="1">
          <a:blip r:embed="rId5">
            <a:alphaModFix/>
          </a:blip>
          <a:srcRect/>
          <a:stretch/>
        </p:blipFill>
        <p:spPr>
          <a:xfrm>
            <a:off x="3662301" y="5254719"/>
            <a:ext cx="2821403" cy="604973"/>
          </a:xfrm>
          <a:prstGeom prst="rect">
            <a:avLst/>
          </a:prstGeom>
          <a:noFill/>
          <a:ln>
            <a:noFill/>
          </a:ln>
        </p:spPr>
      </p:pic>
      <p:sp>
        <p:nvSpPr>
          <p:cNvPr id="132" name="Shape 132"/>
          <p:cNvSpPr txBox="1"/>
          <p:nvPr/>
        </p:nvSpPr>
        <p:spPr>
          <a:xfrm>
            <a:off x="532429" y="695578"/>
            <a:ext cx="4300000" cy="584800"/>
          </a:xfrm>
          <a:prstGeom prst="rect">
            <a:avLst/>
          </a:prstGeom>
          <a:noFill/>
          <a:ln>
            <a:noFill/>
          </a:ln>
        </p:spPr>
        <p:txBody>
          <a:bodyPr wrap="square" lIns="91433" tIns="45700" rIns="91433" bIns="45700" anchor="t" anchorCtr="0">
            <a:noAutofit/>
          </a:bodyPr>
          <a:lstStyle/>
          <a:p>
            <a:pPr defTabSz="1219170">
              <a:buSzPct val="25000"/>
            </a:pPr>
            <a:r>
              <a:rPr lang="en" sz="3200" b="1" kern="0" dirty="0">
                <a:solidFill>
                  <a:srgbClr val="000000"/>
                </a:solidFill>
                <a:latin typeface="Calibri"/>
                <a:ea typeface="Calibri"/>
                <a:cs typeface="Calibri"/>
                <a:sym typeface="Calibri"/>
              </a:rPr>
              <a:t>Partners</a:t>
            </a:r>
          </a:p>
        </p:txBody>
      </p:sp>
      <p:cxnSp>
        <p:nvCxnSpPr>
          <p:cNvPr id="133" name="Shape 133"/>
          <p:cNvCxnSpPr/>
          <p:nvPr/>
        </p:nvCxnSpPr>
        <p:spPr>
          <a:xfrm rot="10800000" flipH="1">
            <a:off x="558828" y="682208"/>
            <a:ext cx="11038800" cy="24400"/>
          </a:xfrm>
          <a:prstGeom prst="straightConnector1">
            <a:avLst/>
          </a:prstGeom>
          <a:noFill/>
          <a:ln w="9525" cap="flat" cmpd="sng">
            <a:solidFill>
              <a:schemeClr val="dk1"/>
            </a:solidFill>
            <a:prstDash val="solid"/>
            <a:miter lim="800000"/>
            <a:headEnd type="none" w="med" len="med"/>
            <a:tailEnd type="none" w="med" len="med"/>
          </a:ln>
        </p:spPr>
      </p:cxnSp>
      <p:cxnSp>
        <p:nvCxnSpPr>
          <p:cNvPr id="134" name="Shape 134"/>
          <p:cNvCxnSpPr/>
          <p:nvPr/>
        </p:nvCxnSpPr>
        <p:spPr>
          <a:xfrm rot="10800000" flipH="1">
            <a:off x="532475" y="2319230"/>
            <a:ext cx="11038800" cy="24400"/>
          </a:xfrm>
          <a:prstGeom prst="straightConnector1">
            <a:avLst/>
          </a:prstGeom>
          <a:noFill/>
          <a:ln w="9525" cap="flat" cmpd="sng">
            <a:solidFill>
              <a:schemeClr val="dk1"/>
            </a:solidFill>
            <a:prstDash val="solid"/>
            <a:miter lim="800000"/>
            <a:headEnd type="none" w="med" len="med"/>
            <a:tailEnd type="none" w="med" len="med"/>
          </a:ln>
        </p:spPr>
      </p:cxnSp>
      <p:sp>
        <p:nvSpPr>
          <p:cNvPr id="135" name="Shape 135"/>
          <p:cNvSpPr txBox="1"/>
          <p:nvPr/>
        </p:nvSpPr>
        <p:spPr>
          <a:xfrm>
            <a:off x="503778" y="2343631"/>
            <a:ext cx="4300000" cy="584800"/>
          </a:xfrm>
          <a:prstGeom prst="rect">
            <a:avLst/>
          </a:prstGeom>
          <a:noFill/>
          <a:ln>
            <a:noFill/>
          </a:ln>
        </p:spPr>
        <p:txBody>
          <a:bodyPr wrap="square" lIns="91433" tIns="45700" rIns="91433" bIns="45700" anchor="t" anchorCtr="0">
            <a:noAutofit/>
          </a:bodyPr>
          <a:lstStyle/>
          <a:p>
            <a:pPr defTabSz="1219170">
              <a:buSzPct val="25000"/>
            </a:pPr>
            <a:r>
              <a:rPr lang="en" sz="3200" b="1" kern="0" dirty="0">
                <a:solidFill>
                  <a:srgbClr val="000000"/>
                </a:solidFill>
                <a:latin typeface="Calibri"/>
                <a:ea typeface="Calibri"/>
                <a:cs typeface="Calibri"/>
                <a:sym typeface="Calibri"/>
              </a:rPr>
              <a:t>Premier</a:t>
            </a:r>
          </a:p>
        </p:txBody>
      </p:sp>
      <p:cxnSp>
        <p:nvCxnSpPr>
          <p:cNvPr id="136" name="Shape 136"/>
          <p:cNvCxnSpPr/>
          <p:nvPr/>
        </p:nvCxnSpPr>
        <p:spPr>
          <a:xfrm rot="10800000" flipH="1">
            <a:off x="532429" y="5007433"/>
            <a:ext cx="11038800" cy="24400"/>
          </a:xfrm>
          <a:prstGeom prst="straightConnector1">
            <a:avLst/>
          </a:prstGeom>
          <a:noFill/>
          <a:ln w="9525" cap="flat" cmpd="sng">
            <a:solidFill>
              <a:schemeClr val="dk1"/>
            </a:solidFill>
            <a:prstDash val="solid"/>
            <a:miter lim="800000"/>
            <a:headEnd type="none" w="med" len="med"/>
            <a:tailEnd type="none" w="med" len="med"/>
          </a:ln>
        </p:spPr>
      </p:cxnSp>
      <p:sp>
        <p:nvSpPr>
          <p:cNvPr id="137" name="Shape 137"/>
          <p:cNvSpPr txBox="1"/>
          <p:nvPr/>
        </p:nvSpPr>
        <p:spPr>
          <a:xfrm>
            <a:off x="457158" y="5031834"/>
            <a:ext cx="4300000" cy="584800"/>
          </a:xfrm>
          <a:prstGeom prst="rect">
            <a:avLst/>
          </a:prstGeom>
          <a:noFill/>
          <a:ln>
            <a:noFill/>
          </a:ln>
        </p:spPr>
        <p:txBody>
          <a:bodyPr wrap="square" lIns="91433" tIns="45700" rIns="91433" bIns="45700" anchor="t" anchorCtr="0">
            <a:noAutofit/>
          </a:bodyPr>
          <a:lstStyle/>
          <a:p>
            <a:pPr defTabSz="1219170">
              <a:buSzPct val="25000"/>
            </a:pPr>
            <a:r>
              <a:rPr lang="en" sz="3200" b="1" kern="0" dirty="0" smtClean="0">
                <a:solidFill>
                  <a:srgbClr val="000000"/>
                </a:solidFill>
                <a:latin typeface="Calibri"/>
                <a:ea typeface="Calibri"/>
                <a:cs typeface="Calibri"/>
                <a:sym typeface="Calibri"/>
              </a:rPr>
              <a:t>Marquee</a:t>
            </a:r>
            <a:endParaRPr lang="en" sz="3200" b="1" kern="0" dirty="0">
              <a:solidFill>
                <a:srgbClr val="000000"/>
              </a:solidFill>
              <a:latin typeface="Calibri"/>
              <a:ea typeface="Calibri"/>
              <a:cs typeface="Calibri"/>
              <a:sym typeface="Calibri"/>
            </a:endParaRPr>
          </a:p>
          <a:p>
            <a:pPr defTabSz="1219170"/>
            <a:endParaRPr sz="3200" b="1" kern="0" dirty="0">
              <a:solidFill>
                <a:srgbClr val="000000"/>
              </a:solidFill>
              <a:latin typeface="Calibri"/>
              <a:ea typeface="Calibri"/>
              <a:cs typeface="Calibri"/>
              <a:sym typeface="Calibri"/>
            </a:endParaRPr>
          </a:p>
        </p:txBody>
      </p:sp>
      <p:pic>
        <p:nvPicPr>
          <p:cNvPr id="138" name="Shape 138" descr="WeBuild_Lockup_Blue_Transparent[1].png"/>
          <p:cNvPicPr preferRelativeResize="0"/>
          <p:nvPr/>
        </p:nvPicPr>
        <p:blipFill>
          <a:blip r:embed="rId6">
            <a:alphaModFix/>
          </a:blip>
          <a:stretch>
            <a:fillRect/>
          </a:stretch>
        </p:blipFill>
        <p:spPr>
          <a:xfrm>
            <a:off x="2888588" y="936304"/>
            <a:ext cx="3561100" cy="1098100"/>
          </a:xfrm>
          <a:prstGeom prst="rect">
            <a:avLst/>
          </a:prstGeom>
          <a:noFill/>
          <a:ln>
            <a:noFill/>
          </a:ln>
        </p:spPr>
      </p:pic>
      <p:pic>
        <p:nvPicPr>
          <p:cNvPr id="139" name="Shape 139" descr="image95c27d.JPG"/>
          <p:cNvPicPr preferRelativeResize="0"/>
          <p:nvPr/>
        </p:nvPicPr>
        <p:blipFill>
          <a:blip r:embed="rId7">
            <a:alphaModFix/>
          </a:blip>
          <a:stretch>
            <a:fillRect/>
          </a:stretch>
        </p:blipFill>
        <p:spPr>
          <a:xfrm>
            <a:off x="7391246" y="1014509"/>
            <a:ext cx="3561100" cy="980633"/>
          </a:xfrm>
          <a:prstGeom prst="rect">
            <a:avLst/>
          </a:prstGeom>
          <a:noFill/>
          <a:ln>
            <a:noFill/>
          </a:ln>
        </p:spPr>
      </p:pic>
      <p:pic>
        <p:nvPicPr>
          <p:cNvPr id="140" name="Shape 140" descr="qubole_logo.png"/>
          <p:cNvPicPr preferRelativeResize="0"/>
          <p:nvPr/>
        </p:nvPicPr>
        <p:blipFill>
          <a:blip r:embed="rId8">
            <a:alphaModFix/>
          </a:blip>
          <a:stretch>
            <a:fillRect/>
          </a:stretch>
        </p:blipFill>
        <p:spPr>
          <a:xfrm>
            <a:off x="540660" y="2920943"/>
            <a:ext cx="2569465" cy="1168300"/>
          </a:xfrm>
          <a:prstGeom prst="rect">
            <a:avLst/>
          </a:prstGeom>
          <a:noFill/>
          <a:ln>
            <a:noFill/>
          </a:ln>
        </p:spPr>
      </p:pic>
      <p:pic>
        <p:nvPicPr>
          <p:cNvPr id="141" name="Shape 141" descr="PS_logo_F-11.jpg"/>
          <p:cNvPicPr preferRelativeResize="0"/>
          <p:nvPr/>
        </p:nvPicPr>
        <p:blipFill>
          <a:blip r:embed="rId9">
            <a:alphaModFix/>
          </a:blip>
          <a:stretch>
            <a:fillRect/>
          </a:stretch>
        </p:blipFill>
        <p:spPr>
          <a:xfrm>
            <a:off x="3165756" y="2427475"/>
            <a:ext cx="2298700" cy="1384300"/>
          </a:xfrm>
          <a:prstGeom prst="rect">
            <a:avLst/>
          </a:prstGeom>
          <a:noFill/>
          <a:ln>
            <a:noFill/>
          </a:ln>
        </p:spPr>
      </p:pic>
      <p:pic>
        <p:nvPicPr>
          <p:cNvPr id="142" name="Shape 142" descr="mindfirelogo.png"/>
          <p:cNvPicPr preferRelativeResize="0"/>
          <p:nvPr/>
        </p:nvPicPr>
        <p:blipFill>
          <a:blip r:embed="rId10">
            <a:alphaModFix/>
          </a:blip>
          <a:stretch>
            <a:fillRect/>
          </a:stretch>
        </p:blipFill>
        <p:spPr>
          <a:xfrm>
            <a:off x="5606023" y="2343631"/>
            <a:ext cx="1852565" cy="1852565"/>
          </a:xfrm>
          <a:prstGeom prst="rect">
            <a:avLst/>
          </a:prstGeom>
          <a:noFill/>
          <a:ln>
            <a:noFill/>
          </a:ln>
        </p:spPr>
      </p:pic>
      <p:pic>
        <p:nvPicPr>
          <p:cNvPr id="143" name="Shape 143" descr="stg-logo.png"/>
          <p:cNvPicPr preferRelativeResize="0"/>
          <p:nvPr/>
        </p:nvPicPr>
        <p:blipFill>
          <a:blip r:embed="rId11">
            <a:alphaModFix/>
          </a:blip>
          <a:stretch>
            <a:fillRect/>
          </a:stretch>
        </p:blipFill>
        <p:spPr>
          <a:xfrm>
            <a:off x="8277020" y="2480549"/>
            <a:ext cx="2569467" cy="826979"/>
          </a:xfrm>
          <a:prstGeom prst="rect">
            <a:avLst/>
          </a:prstGeom>
          <a:noFill/>
          <a:ln>
            <a:noFill/>
          </a:ln>
        </p:spPr>
      </p:pic>
      <p:pic>
        <p:nvPicPr>
          <p:cNvPr id="144" name="Shape 144" descr="2017-OCTLogo-highres.png"/>
          <p:cNvPicPr preferRelativeResize="0"/>
          <p:nvPr/>
        </p:nvPicPr>
        <p:blipFill>
          <a:blip r:embed="rId12">
            <a:alphaModFix/>
          </a:blip>
          <a:stretch>
            <a:fillRect/>
          </a:stretch>
        </p:blipFill>
        <p:spPr>
          <a:xfrm>
            <a:off x="629861" y="4066415"/>
            <a:ext cx="3771181" cy="664967"/>
          </a:xfrm>
          <a:prstGeom prst="rect">
            <a:avLst/>
          </a:prstGeom>
          <a:noFill/>
          <a:ln>
            <a:noFill/>
          </a:ln>
        </p:spPr>
      </p:pic>
      <p:pic>
        <p:nvPicPr>
          <p:cNvPr id="145" name="Shape 145" descr="logo-2016-w-tagline.png"/>
          <p:cNvPicPr preferRelativeResize="0"/>
          <p:nvPr/>
        </p:nvPicPr>
        <p:blipFill>
          <a:blip r:embed="rId13">
            <a:alphaModFix/>
          </a:blip>
          <a:stretch>
            <a:fillRect/>
          </a:stretch>
        </p:blipFill>
        <p:spPr>
          <a:xfrm>
            <a:off x="7642576" y="3464591"/>
            <a:ext cx="3543300" cy="558800"/>
          </a:xfrm>
          <a:prstGeom prst="rect">
            <a:avLst/>
          </a:prstGeom>
          <a:noFill/>
          <a:ln>
            <a:noFill/>
          </a:ln>
        </p:spPr>
      </p:pic>
      <p:pic>
        <p:nvPicPr>
          <p:cNvPr id="146" name="Shape 146" descr="vertica_pos_blk_rgb.png"/>
          <p:cNvPicPr preferRelativeResize="0"/>
          <p:nvPr/>
        </p:nvPicPr>
        <p:blipFill>
          <a:blip r:embed="rId14">
            <a:alphaModFix/>
          </a:blip>
          <a:stretch>
            <a:fillRect/>
          </a:stretch>
        </p:blipFill>
        <p:spPr>
          <a:xfrm>
            <a:off x="4803778" y="4291421"/>
            <a:ext cx="2821400" cy="552385"/>
          </a:xfrm>
          <a:prstGeom prst="rect">
            <a:avLst/>
          </a:prstGeom>
          <a:noFill/>
          <a:ln>
            <a:noFill/>
          </a:ln>
        </p:spPr>
      </p:pic>
      <p:pic>
        <p:nvPicPr>
          <p:cNvPr id="148" name="Shape 148" descr="Journal Tech.png"/>
          <p:cNvPicPr preferRelativeResize="0"/>
          <p:nvPr/>
        </p:nvPicPr>
        <p:blipFill>
          <a:blip r:embed="rId15">
            <a:alphaModFix/>
          </a:blip>
          <a:stretch>
            <a:fillRect/>
          </a:stretch>
        </p:blipFill>
        <p:spPr>
          <a:xfrm>
            <a:off x="7391246" y="5080265"/>
            <a:ext cx="571055" cy="851565"/>
          </a:xfrm>
          <a:prstGeom prst="rect">
            <a:avLst/>
          </a:prstGeom>
          <a:noFill/>
          <a:ln>
            <a:noFill/>
          </a:ln>
        </p:spPr>
      </p:pic>
      <p:cxnSp>
        <p:nvCxnSpPr>
          <p:cNvPr id="149" name="Shape 149"/>
          <p:cNvCxnSpPr/>
          <p:nvPr/>
        </p:nvCxnSpPr>
        <p:spPr>
          <a:xfrm rot="10800000" flipH="1">
            <a:off x="532429" y="5980261"/>
            <a:ext cx="11038800" cy="24400"/>
          </a:xfrm>
          <a:prstGeom prst="straightConnector1">
            <a:avLst/>
          </a:prstGeom>
          <a:noFill/>
          <a:ln w="9525" cap="flat" cmpd="sng">
            <a:solidFill>
              <a:schemeClr val="dk1"/>
            </a:solidFill>
            <a:prstDash val="solid"/>
            <a:miter lim="800000"/>
            <a:headEnd type="none" w="med" len="med"/>
            <a:tailEnd type="none" w="med" len="med"/>
          </a:ln>
        </p:spPr>
      </p:cxnSp>
      <p:sp>
        <p:nvSpPr>
          <p:cNvPr id="150" name="Shape 150"/>
          <p:cNvSpPr txBox="1"/>
          <p:nvPr/>
        </p:nvSpPr>
        <p:spPr>
          <a:xfrm>
            <a:off x="457158" y="6008142"/>
            <a:ext cx="1242800" cy="584800"/>
          </a:xfrm>
          <a:prstGeom prst="rect">
            <a:avLst/>
          </a:prstGeom>
          <a:noFill/>
          <a:ln>
            <a:noFill/>
          </a:ln>
        </p:spPr>
        <p:txBody>
          <a:bodyPr wrap="square" lIns="91433" tIns="45700" rIns="91433" bIns="45700" anchor="t" anchorCtr="0">
            <a:noAutofit/>
          </a:bodyPr>
          <a:lstStyle/>
          <a:p>
            <a:pPr defTabSz="1219170">
              <a:buSzPct val="25000"/>
            </a:pPr>
            <a:r>
              <a:rPr lang="en" sz="3200" b="1" kern="0" dirty="0" smtClean="0">
                <a:solidFill>
                  <a:srgbClr val="000000"/>
                </a:solidFill>
                <a:latin typeface="Calibri"/>
                <a:ea typeface="Calibri"/>
                <a:cs typeface="Calibri"/>
                <a:sym typeface="Calibri"/>
              </a:rPr>
              <a:t>Prize</a:t>
            </a:r>
            <a:endParaRPr lang="en" sz="3200" b="1" kern="0" dirty="0">
              <a:solidFill>
                <a:srgbClr val="000000"/>
              </a:solidFill>
              <a:latin typeface="Calibri"/>
              <a:ea typeface="Calibri"/>
              <a:cs typeface="Calibri"/>
              <a:sym typeface="Calibri"/>
            </a:endParaRPr>
          </a:p>
          <a:p>
            <a:pPr defTabSz="1219170"/>
            <a:endParaRPr sz="3200" b="1" kern="0" dirty="0">
              <a:solidFill>
                <a:srgbClr val="000000"/>
              </a:solidFill>
              <a:latin typeface="Calibri"/>
              <a:ea typeface="Calibri"/>
              <a:cs typeface="Calibri"/>
              <a:sym typeface="Calibri"/>
            </a:endParaRPr>
          </a:p>
        </p:txBody>
      </p:sp>
      <p:pic>
        <p:nvPicPr>
          <p:cNvPr id="151" name="Shape 151" descr="finicity logo blue.jpg"/>
          <p:cNvPicPr preferRelativeResize="0"/>
          <p:nvPr/>
        </p:nvPicPr>
        <p:blipFill>
          <a:blip r:embed="rId16">
            <a:alphaModFix/>
          </a:blip>
          <a:stretch>
            <a:fillRect/>
          </a:stretch>
        </p:blipFill>
        <p:spPr>
          <a:xfrm>
            <a:off x="2106307" y="6100002"/>
            <a:ext cx="1999707" cy="584800"/>
          </a:xfrm>
          <a:prstGeom prst="rect">
            <a:avLst/>
          </a:prstGeom>
          <a:noFill/>
          <a:ln>
            <a:noFill/>
          </a:ln>
        </p:spPr>
      </p:pic>
      <p:sp>
        <p:nvSpPr>
          <p:cNvPr id="2" name="TextBox 1"/>
          <p:cNvSpPr txBox="1"/>
          <p:nvPr/>
        </p:nvSpPr>
        <p:spPr>
          <a:xfrm>
            <a:off x="4585264" y="6392402"/>
            <a:ext cx="7462357" cy="338554"/>
          </a:xfrm>
          <a:prstGeom prst="rect">
            <a:avLst/>
          </a:prstGeom>
          <a:noFill/>
        </p:spPr>
        <p:txBody>
          <a:bodyPr wrap="square" rtlCol="0">
            <a:spAutoFit/>
          </a:bodyPr>
          <a:lstStyle/>
          <a:p>
            <a:r>
              <a:rPr lang="en-US" sz="1600" dirty="0" smtClean="0">
                <a:solidFill>
                  <a:schemeClr val="bg1">
                    <a:lumMod val="75000"/>
                  </a:schemeClr>
                </a:solidFill>
              </a:rPr>
              <a:t>Next Session: Docker, the whole Docker, and </a:t>
            </a:r>
            <a:r>
              <a:rPr lang="en-US" sz="1600" dirty="0">
                <a:solidFill>
                  <a:schemeClr val="bg1">
                    <a:lumMod val="75000"/>
                  </a:schemeClr>
                </a:solidFill>
              </a:rPr>
              <a:t>n</a:t>
            </a:r>
            <a:r>
              <a:rPr lang="en-US" sz="1600" dirty="0" smtClean="0">
                <a:solidFill>
                  <a:schemeClr val="bg1">
                    <a:lumMod val="75000"/>
                  </a:schemeClr>
                </a:solidFill>
              </a:rPr>
              <a:t>othing but the Docker @ 1:30pm</a:t>
            </a:r>
            <a:endParaRPr lang="en-US" sz="1600" dirty="0">
              <a:solidFill>
                <a:schemeClr val="bg1">
                  <a:lumMod val="75000"/>
                </a:schemeClr>
              </a:solidFill>
            </a:endParaRPr>
          </a:p>
        </p:txBody>
      </p:sp>
    </p:spTree>
    <p:extLst>
      <p:ext uri="{BB962C8B-B14F-4D97-AF65-F5344CB8AC3E}">
        <p14:creationId xmlns:p14="http://schemas.microsoft.com/office/powerpoint/2010/main" val="4228227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3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Storage Structure</a:t>
            </a:r>
            <a:endParaRPr lang="en-US" dirty="0"/>
          </a:p>
        </p:txBody>
      </p:sp>
      <p:sp>
        <p:nvSpPr>
          <p:cNvPr id="3" name="Content Placeholder 2"/>
          <p:cNvSpPr>
            <a:spLocks noGrp="1"/>
          </p:cNvSpPr>
          <p:nvPr>
            <p:ph idx="1"/>
          </p:nvPr>
        </p:nvSpPr>
        <p:spPr/>
        <p:txBody>
          <a:bodyPr/>
          <a:lstStyle/>
          <a:p>
            <a:r>
              <a:rPr lang="en-US" dirty="0"/>
              <a:t>Layers</a:t>
            </a:r>
          </a:p>
          <a:p>
            <a:pPr lvl="1"/>
            <a:r>
              <a:rPr lang="en-US" dirty="0"/>
              <a:t>Base Image Layers</a:t>
            </a:r>
          </a:p>
          <a:p>
            <a:pPr lvl="2"/>
            <a:r>
              <a:rPr lang="en-US" dirty="0"/>
              <a:t>Provided by someone else</a:t>
            </a:r>
          </a:p>
          <a:p>
            <a:pPr lvl="2"/>
            <a:r>
              <a:rPr lang="en-US" dirty="0"/>
              <a:t>May satisfy a simple deployment</a:t>
            </a:r>
          </a:p>
          <a:p>
            <a:pPr lvl="1"/>
            <a:r>
              <a:rPr lang="en-US" dirty="0"/>
              <a:t>Layers Added by You</a:t>
            </a:r>
          </a:p>
          <a:p>
            <a:pPr lvl="2"/>
            <a:r>
              <a:rPr lang="en-US" dirty="0"/>
              <a:t>Customization for your unique needs</a:t>
            </a:r>
          </a:p>
          <a:p>
            <a:pPr lvl="2"/>
            <a:r>
              <a:rPr lang="en-US" dirty="0"/>
              <a:t>Satisfies complex requirements</a:t>
            </a:r>
          </a:p>
          <a:p>
            <a:pPr lvl="1"/>
            <a:r>
              <a:rPr lang="en-US" dirty="0"/>
              <a:t>Read Only!</a:t>
            </a:r>
          </a:p>
          <a:p>
            <a:pPr lvl="2"/>
            <a:r>
              <a:rPr lang="en-US" dirty="0"/>
              <a:t>Successive layers cannot change files in previous layers</a:t>
            </a:r>
          </a:p>
          <a:p>
            <a:pPr lvl="2"/>
            <a:r>
              <a:rPr lang="en-US" dirty="0"/>
              <a:t>Containers cannot change image files</a:t>
            </a:r>
          </a:p>
          <a:p>
            <a:pPr lvl="2"/>
            <a:r>
              <a:rPr lang="en-US" dirty="0"/>
              <a:t>Copy-on-Write</a:t>
            </a:r>
          </a:p>
          <a:p>
            <a:endParaRPr lang="en-US" dirty="0"/>
          </a:p>
        </p:txBody>
      </p:sp>
      <p:pic>
        <p:nvPicPr>
          <p:cNvPr id="4" name="Picture 3"/>
          <p:cNvPicPr>
            <a:picLocks noChangeAspect="1"/>
          </p:cNvPicPr>
          <p:nvPr/>
        </p:nvPicPr>
        <p:blipFill>
          <a:blip r:embed="rId3"/>
          <a:stretch>
            <a:fillRect/>
          </a:stretch>
        </p:blipFill>
        <p:spPr>
          <a:xfrm>
            <a:off x="7892716" y="2535404"/>
            <a:ext cx="3650581" cy="3102994"/>
          </a:xfrm>
          <a:prstGeom prst="rect">
            <a:avLst/>
          </a:prstGeom>
        </p:spPr>
      </p:pic>
      <p:sp>
        <p:nvSpPr>
          <p:cNvPr id="5" name="Flowchart: Punched Tape 4"/>
          <p:cNvSpPr/>
          <p:nvPr/>
        </p:nvSpPr>
        <p:spPr>
          <a:xfrm>
            <a:off x="7792767" y="1690688"/>
            <a:ext cx="3850477" cy="1071384"/>
          </a:xfrm>
          <a:prstGeom prst="flowChartPunchedTape">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3600" b="1" cap="none" spc="0" dirty="0" smtClean="0">
                <a:ln w="22225">
                  <a:solidFill>
                    <a:schemeClr val="accent2"/>
                  </a:solidFill>
                  <a:prstDash val="solid"/>
                </a:ln>
                <a:solidFill>
                  <a:schemeClr val="accent2">
                    <a:lumMod val="75000"/>
                  </a:schemeClr>
                </a:solidFill>
                <a:effectLst/>
              </a:rPr>
              <a:t>Image Archaeology</a:t>
            </a:r>
            <a:endParaRPr lang="en-US" sz="3600" b="1" cap="none" spc="0" dirty="0">
              <a:ln w="22225">
                <a:solidFill>
                  <a:schemeClr val="accent2"/>
                </a:solidFill>
                <a:prstDash val="solid"/>
              </a:ln>
              <a:solidFill>
                <a:schemeClr val="accent2">
                  <a:lumMod val="75000"/>
                </a:schemeClr>
              </a:solidFill>
              <a:effectLst/>
            </a:endParaRPr>
          </a:p>
        </p:txBody>
      </p:sp>
      <p:sp>
        <p:nvSpPr>
          <p:cNvPr id="7" name="Rectangle 6"/>
          <p:cNvSpPr/>
          <p:nvPr/>
        </p:nvSpPr>
        <p:spPr>
          <a:xfrm>
            <a:off x="8503570" y="5584514"/>
            <a:ext cx="2428870" cy="215444"/>
          </a:xfrm>
          <a:prstGeom prst="rect">
            <a:avLst/>
          </a:prstGeom>
        </p:spPr>
        <p:txBody>
          <a:bodyPr wrap="none">
            <a:spAutoFit/>
          </a:bodyPr>
          <a:lstStyle/>
          <a:p>
            <a:r>
              <a:rPr lang="en-US" sz="800" dirty="0"/>
              <a:t>http://www.prehistoricplanet.com/articleimgs/48.jpg</a:t>
            </a:r>
          </a:p>
        </p:txBody>
      </p:sp>
    </p:spTree>
    <p:extLst>
      <p:ext uri="{BB962C8B-B14F-4D97-AF65-F5344CB8AC3E}">
        <p14:creationId xmlns:p14="http://schemas.microsoft.com/office/powerpoint/2010/main" val="25385076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22161" b="-22161"/>
          <a:stretch/>
        </p:blipFill>
        <p:spPr>
          <a:xfrm>
            <a:off x="1878724" y="1645920"/>
            <a:ext cx="9677400" cy="6536898"/>
          </a:xfrm>
          <a:prstGeom prst="rect">
            <a:avLst/>
          </a:prstGeom>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5756" y="3016251"/>
            <a:ext cx="4449078" cy="3421745"/>
          </a:xfrm>
        </p:spPr>
      </p:pic>
      <p:sp>
        <p:nvSpPr>
          <p:cNvPr id="2" name="Title 1"/>
          <p:cNvSpPr>
            <a:spLocks noGrp="1"/>
          </p:cNvSpPr>
          <p:nvPr>
            <p:ph type="title"/>
          </p:nvPr>
        </p:nvSpPr>
        <p:spPr/>
        <p:txBody>
          <a:bodyPr/>
          <a:lstStyle/>
          <a:p>
            <a:r>
              <a:rPr lang="en-US" dirty="0" smtClean="0"/>
              <a:t>Layers</a:t>
            </a:r>
            <a:endParaRPr lang="en-US" dirty="0"/>
          </a:p>
        </p:txBody>
      </p:sp>
      <p:sp>
        <p:nvSpPr>
          <p:cNvPr id="5" name="Rectangle 4"/>
          <p:cNvSpPr/>
          <p:nvPr/>
        </p:nvSpPr>
        <p:spPr>
          <a:xfrm>
            <a:off x="1478909" y="6401501"/>
            <a:ext cx="2162772" cy="184666"/>
          </a:xfrm>
          <a:prstGeom prst="rect">
            <a:avLst/>
          </a:prstGeom>
        </p:spPr>
        <p:txBody>
          <a:bodyPr wrap="none">
            <a:spAutoFit/>
          </a:bodyPr>
          <a:lstStyle/>
          <a:p>
            <a:r>
              <a:rPr lang="en-US" sz="600" dirty="0">
                <a:solidFill>
                  <a:srgbClr val="000000"/>
                </a:solidFill>
                <a:latin typeface="Tahoma" panose="020B0604030504040204" pitchFamily="34" charset="0"/>
              </a:rPr>
              <a:t>www.roblox.com/games/149426952/Ogres-are-like-onions</a:t>
            </a:r>
            <a:endParaRPr lang="en-US" sz="600" dirty="0"/>
          </a:p>
        </p:txBody>
      </p:sp>
      <p:sp>
        <p:nvSpPr>
          <p:cNvPr id="8" name="Rectangle 7"/>
          <p:cNvSpPr/>
          <p:nvPr/>
        </p:nvSpPr>
        <p:spPr>
          <a:xfrm>
            <a:off x="8418786" y="2900855"/>
            <a:ext cx="2758966" cy="3685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09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commands</a:t>
            </a:r>
            <a:endParaRPr lang="en-US" dirty="0"/>
          </a:p>
        </p:txBody>
      </p:sp>
      <p:pic>
        <p:nvPicPr>
          <p:cNvPr id="4" name="Content Placeholder 3"/>
          <p:cNvPicPr>
            <a:picLocks noGrp="1" noChangeAspect="1"/>
          </p:cNvPicPr>
          <p:nvPr>
            <p:ph idx="1"/>
          </p:nvPr>
        </p:nvPicPr>
        <p:blipFill>
          <a:blip r:embed="rId3"/>
          <a:stretch>
            <a:fillRect/>
          </a:stretch>
        </p:blipFill>
        <p:spPr>
          <a:xfrm>
            <a:off x="1211259" y="1365427"/>
            <a:ext cx="9769481" cy="5342800"/>
          </a:xfrm>
          <a:prstGeom prst="rect">
            <a:avLst/>
          </a:prstGeom>
        </p:spPr>
      </p:pic>
      <p:sp>
        <p:nvSpPr>
          <p:cNvPr id="5" name="Right Arrow 4"/>
          <p:cNvSpPr/>
          <p:nvPr/>
        </p:nvSpPr>
        <p:spPr>
          <a:xfrm rot="20025431">
            <a:off x="2049517" y="2056704"/>
            <a:ext cx="1008993" cy="433552"/>
          </a:xfrm>
          <a:prstGeom prst="rightArrow">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20025431">
            <a:off x="2062628" y="3647814"/>
            <a:ext cx="1008993" cy="433552"/>
          </a:xfrm>
          <a:prstGeom prst="rightArrow">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20025431">
            <a:off x="2049516" y="4763119"/>
            <a:ext cx="1008993" cy="433552"/>
          </a:xfrm>
          <a:prstGeom prst="rightArrow">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307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Volumes</a:t>
            </a:r>
            <a:endParaRPr lang="en-US" dirty="0"/>
          </a:p>
        </p:txBody>
      </p:sp>
      <p:sp>
        <p:nvSpPr>
          <p:cNvPr id="3" name="Content Placeholder 2"/>
          <p:cNvSpPr>
            <a:spLocks noGrp="1"/>
          </p:cNvSpPr>
          <p:nvPr>
            <p:ph idx="1"/>
          </p:nvPr>
        </p:nvSpPr>
        <p:spPr/>
        <p:txBody>
          <a:bodyPr>
            <a:normAutofit/>
          </a:bodyPr>
          <a:lstStyle/>
          <a:p>
            <a:r>
              <a:rPr lang="en-US" dirty="0" smtClean="0"/>
              <a:t>Volumes</a:t>
            </a:r>
          </a:p>
          <a:p>
            <a:pPr lvl="1"/>
            <a:r>
              <a:rPr lang="en-US" dirty="0" smtClean="0"/>
              <a:t>Container (old school)</a:t>
            </a:r>
          </a:p>
          <a:p>
            <a:pPr lvl="2"/>
            <a:r>
              <a:rPr lang="en-US" dirty="0" err="1" smtClean="0">
                <a:latin typeface="Courier New" panose="02070309020205020404" pitchFamily="49" charset="0"/>
                <a:cs typeface="Courier New" panose="02070309020205020404" pitchFamily="49" charset="0"/>
              </a:rPr>
              <a:t>docker</a:t>
            </a:r>
            <a:r>
              <a:rPr lang="en-US" dirty="0" smtClean="0">
                <a:latin typeface="Courier New" panose="02070309020205020404" pitchFamily="49" charset="0"/>
                <a:cs typeface="Courier New" panose="02070309020205020404" pitchFamily="49" charset="0"/>
              </a:rPr>
              <a:t> run --volume-from {</a:t>
            </a:r>
            <a:r>
              <a:rPr lang="en-US" dirty="0" err="1" smtClean="0">
                <a:latin typeface="Courier New" panose="02070309020205020404" pitchFamily="49" charset="0"/>
                <a:cs typeface="Courier New" panose="02070309020205020404" pitchFamily="49" charset="0"/>
              </a:rPr>
              <a:t>other_container</a:t>
            </a:r>
            <a:r>
              <a:rPr lang="en-US" dirty="0" smtClean="0">
                <a:latin typeface="Courier New" panose="02070309020205020404" pitchFamily="49" charset="0"/>
                <a:cs typeface="Courier New" panose="02070309020205020404" pitchFamily="49" charset="0"/>
              </a:rPr>
              <a:t>}</a:t>
            </a:r>
          </a:p>
          <a:p>
            <a:pPr lvl="1"/>
            <a:r>
              <a:rPr lang="en-US" dirty="0" smtClean="0"/>
              <a:t>Build</a:t>
            </a:r>
          </a:p>
          <a:p>
            <a:pPr lvl="2"/>
            <a:r>
              <a:rPr lang="en-US" dirty="0" smtClean="0">
                <a:latin typeface="Courier New" panose="02070309020205020404" pitchFamily="49" charset="0"/>
                <a:cs typeface="Courier New" panose="02070309020205020404" pitchFamily="49" charset="0"/>
              </a:rPr>
              <a:t>VOLUME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container_path</a:t>
            </a:r>
            <a:r>
              <a:rPr lang="en-US" dirty="0">
                <a:latin typeface="Courier New" panose="02070309020205020404" pitchFamily="49" charset="0"/>
                <a:cs typeface="Courier New" panose="02070309020205020404" pitchFamily="49" charset="0"/>
              </a:rPr>
              <a:t>}</a:t>
            </a:r>
          </a:p>
          <a:p>
            <a:pPr lvl="1"/>
            <a:r>
              <a:rPr lang="en-US" dirty="0" smtClean="0"/>
              <a:t>Named</a:t>
            </a:r>
          </a:p>
          <a:p>
            <a:pPr lvl="2"/>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volume </a:t>
            </a:r>
            <a:r>
              <a:rPr lang="en-US" dirty="0" smtClean="0">
                <a:latin typeface="Courier New" panose="02070309020205020404" pitchFamily="49" charset="0"/>
                <a:cs typeface="Courier New" panose="02070309020205020404" pitchFamily="49" charset="0"/>
              </a:rPr>
              <a:t>create</a:t>
            </a:r>
          </a:p>
          <a:p>
            <a:pPr lvl="2"/>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volume ls</a:t>
            </a:r>
            <a:endParaRPr lang="en-US" dirty="0" smtClean="0"/>
          </a:p>
          <a:p>
            <a:pPr lvl="2"/>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run –v {</a:t>
            </a:r>
            <a:r>
              <a:rPr lang="en-US" dirty="0" err="1">
                <a:latin typeface="Courier New" panose="02070309020205020404" pitchFamily="49" charset="0"/>
                <a:cs typeface="Courier New" panose="02070309020205020404" pitchFamily="49" charset="0"/>
              </a:rPr>
              <a:t>named_volume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container_dir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image_name</a:t>
            </a:r>
            <a:r>
              <a:rPr lang="en-US" dirty="0">
                <a:latin typeface="Courier New" panose="02070309020205020404" pitchFamily="49" charset="0"/>
                <a:cs typeface="Courier New" panose="02070309020205020404" pitchFamily="49" charset="0"/>
              </a:rPr>
              <a:t>}</a:t>
            </a:r>
          </a:p>
          <a:p>
            <a:pPr lvl="1"/>
            <a:r>
              <a:rPr lang="en-US" dirty="0" smtClean="0"/>
              <a:t>Host</a:t>
            </a:r>
          </a:p>
          <a:p>
            <a:pPr lvl="2"/>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run –v {</a:t>
            </a:r>
            <a:r>
              <a:rPr lang="en-US" dirty="0" err="1">
                <a:latin typeface="Courier New" panose="02070309020205020404" pitchFamily="49" charset="0"/>
                <a:cs typeface="Courier New" panose="02070309020205020404" pitchFamily="49" charset="0"/>
              </a:rPr>
              <a:t>host_dir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container_dir</a:t>
            </a:r>
            <a:r>
              <a:rPr lang="en-US" dirty="0">
                <a:latin typeface="Courier New" panose="02070309020205020404" pitchFamily="49" charset="0"/>
                <a:cs typeface="Courier New" panose="02070309020205020404" pitchFamily="49" charset="0"/>
              </a:rPr>
              <a:t>}</a:t>
            </a:r>
          </a:p>
        </p:txBody>
      </p:sp>
      <p:pic>
        <p:nvPicPr>
          <p:cNvPr id="4" name="Picture 3"/>
          <p:cNvPicPr>
            <a:picLocks noChangeAspect="1"/>
          </p:cNvPicPr>
          <p:nvPr/>
        </p:nvPicPr>
        <p:blipFill>
          <a:blip r:embed="rId3"/>
          <a:stretch>
            <a:fillRect/>
          </a:stretch>
        </p:blipFill>
        <p:spPr>
          <a:xfrm>
            <a:off x="8591550" y="1179885"/>
            <a:ext cx="3600450" cy="3200400"/>
          </a:xfrm>
          <a:prstGeom prst="rect">
            <a:avLst/>
          </a:prstGeom>
        </p:spPr>
      </p:pic>
    </p:spTree>
    <p:extLst>
      <p:ext uri="{BB962C8B-B14F-4D97-AF65-F5344CB8AC3E}">
        <p14:creationId xmlns:p14="http://schemas.microsoft.com/office/powerpoint/2010/main" val="4078176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a:t>
            </a:r>
            <a:endParaRPr lang="en-US" dirty="0"/>
          </a:p>
        </p:txBody>
      </p:sp>
      <p:sp>
        <p:nvSpPr>
          <p:cNvPr id="3" name="Content Placeholder 2"/>
          <p:cNvSpPr>
            <a:spLocks noGrp="1"/>
          </p:cNvSpPr>
          <p:nvPr>
            <p:ph idx="1"/>
          </p:nvPr>
        </p:nvSpPr>
        <p:spPr>
          <a:xfrm>
            <a:off x="584200" y="1787525"/>
            <a:ext cx="10515600" cy="4351338"/>
          </a:xfrm>
        </p:spPr>
        <p:txBody>
          <a:bodyPr>
            <a:normAutofit/>
          </a:bodyPr>
          <a:lstStyle/>
          <a:p>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network </a:t>
            </a:r>
            <a:r>
              <a:rPr lang="en-US" dirty="0" smtClean="0">
                <a:latin typeface="Courier New" panose="02070309020205020404" pitchFamily="49" charset="0"/>
                <a:cs typeface="Courier New" panose="02070309020205020404" pitchFamily="49" charset="0"/>
              </a:rPr>
              <a:t>create</a:t>
            </a:r>
            <a:br>
              <a:rPr lang="en-US" dirty="0" smtClean="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network </a:t>
            </a:r>
            <a:r>
              <a:rPr lang="en-US" dirty="0" smtClean="0">
                <a:latin typeface="Courier New" panose="02070309020205020404" pitchFamily="49" charset="0"/>
                <a:cs typeface="Courier New" panose="02070309020205020404" pitchFamily="49" charset="0"/>
              </a:rPr>
              <a:t>ls</a:t>
            </a:r>
            <a:br>
              <a:rPr lang="en-US" dirty="0" smtClean="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run </a:t>
            </a:r>
            <a:r>
              <a:rPr lang="en-US" dirty="0" smtClean="0">
                <a:latin typeface="Courier New" panose="02070309020205020404" pitchFamily="49" charset="0"/>
                <a:cs typeface="Courier New" panose="02070309020205020404" pitchFamily="49" charset="0"/>
              </a:rPr>
              <a:t>–p</a:t>
            </a:r>
          </a:p>
          <a:p>
            <a:pPr lvl="1"/>
            <a:r>
              <a:rPr lang="en-US" sz="2000" dirty="0"/>
              <a:t>Used to expose container ports</a:t>
            </a:r>
          </a:p>
          <a:p>
            <a:pPr lvl="1"/>
            <a:r>
              <a:rPr lang="en-US" sz="2000" dirty="0"/>
              <a:t>Used to gain access to host </a:t>
            </a:r>
            <a:r>
              <a:rPr lang="en-US" sz="2000" dirty="0" err="1"/>
              <a:t>nics</a:t>
            </a:r>
            <a:r>
              <a:rPr lang="en-US" sz="2000" dirty="0"/>
              <a:t> and ports</a:t>
            </a:r>
            <a:r>
              <a:rPr lang="en-US" dirty="0" smtClean="0">
                <a:latin typeface="Courier New" panose="02070309020205020404" pitchFamily="49" charset="0"/>
                <a:cs typeface="Courier New" panose="02070309020205020404" pitchFamily="49" charset="0"/>
              </a:rPr>
              <a:t/>
            </a:r>
            <a:br>
              <a:rPr lang="en-US" dirty="0" smtClean="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run </a:t>
            </a:r>
            <a:r>
              <a:rPr lang="en-US" dirty="0" smtClean="0">
                <a:latin typeface="Courier New" panose="02070309020205020404" pitchFamily="49" charset="0"/>
                <a:cs typeface="Courier New" panose="02070309020205020404" pitchFamily="49" charset="0"/>
              </a:rPr>
              <a:t>–network={network name}</a:t>
            </a:r>
          </a:p>
          <a:p>
            <a:pPr lvl="1"/>
            <a:r>
              <a:rPr lang="en-US" sz="2000" dirty="0"/>
              <a:t>Used to isolate containers</a:t>
            </a:r>
          </a:p>
          <a:p>
            <a:endParaRPr lang="en-US" dirty="0"/>
          </a:p>
        </p:txBody>
      </p:sp>
      <p:pic>
        <p:nvPicPr>
          <p:cNvPr id="4" name="Picture 3"/>
          <p:cNvPicPr>
            <a:picLocks noChangeAspect="1"/>
          </p:cNvPicPr>
          <p:nvPr/>
        </p:nvPicPr>
        <p:blipFill>
          <a:blip r:embed="rId3"/>
          <a:stretch>
            <a:fillRect/>
          </a:stretch>
        </p:blipFill>
        <p:spPr>
          <a:xfrm>
            <a:off x="7962900" y="762794"/>
            <a:ext cx="3390900" cy="3200400"/>
          </a:xfrm>
          <a:prstGeom prst="rect">
            <a:avLst/>
          </a:prstGeom>
        </p:spPr>
      </p:pic>
    </p:spTree>
    <p:extLst>
      <p:ext uri="{BB962C8B-B14F-4D97-AF65-F5344CB8AC3E}">
        <p14:creationId xmlns:p14="http://schemas.microsoft.com/office/powerpoint/2010/main" val="335253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473242" y="1690688"/>
            <a:ext cx="10496181" cy="3977941"/>
          </a:xfrm>
          <a:prstGeom prst="rect">
            <a:avLst/>
          </a:prstGeom>
        </p:spPr>
      </p:pic>
    </p:spTree>
    <p:extLst>
      <p:ext uri="{BB962C8B-B14F-4D97-AF65-F5344CB8AC3E}">
        <p14:creationId xmlns:p14="http://schemas.microsoft.com/office/powerpoint/2010/main" val="2267095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54932" y="1767889"/>
            <a:ext cx="11470506" cy="4255922"/>
          </a:xfrm>
          <a:prstGeom prst="rect">
            <a:avLst/>
          </a:prstGeom>
        </p:spPr>
      </p:pic>
    </p:spTree>
    <p:extLst>
      <p:ext uri="{BB962C8B-B14F-4D97-AF65-F5344CB8AC3E}">
        <p14:creationId xmlns:p14="http://schemas.microsoft.com/office/powerpoint/2010/main" val="1504215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99627" y="279877"/>
            <a:ext cx="3306982" cy="3506438"/>
          </a:xfrm>
          <a:prstGeom prst="rect">
            <a:avLst/>
          </a:prstGeom>
        </p:spPr>
      </p:pic>
      <p:sp>
        <p:nvSpPr>
          <p:cNvPr id="2" name="Title 1"/>
          <p:cNvSpPr>
            <a:spLocks noGrp="1"/>
          </p:cNvSpPr>
          <p:nvPr>
            <p:ph type="title"/>
          </p:nvPr>
        </p:nvSpPr>
        <p:spPr/>
        <p:txBody>
          <a:bodyPr/>
          <a:lstStyle/>
          <a:p>
            <a:r>
              <a:rPr lang="en-US" dirty="0" smtClean="0"/>
              <a:t>Repositories</a:t>
            </a:r>
            <a:endParaRPr lang="en-US" dirty="0"/>
          </a:p>
        </p:txBody>
      </p:sp>
      <p:sp>
        <p:nvSpPr>
          <p:cNvPr id="3" name="Content Placeholder 2"/>
          <p:cNvSpPr>
            <a:spLocks noGrp="1"/>
          </p:cNvSpPr>
          <p:nvPr>
            <p:ph idx="1"/>
          </p:nvPr>
        </p:nvSpPr>
        <p:spPr>
          <a:xfrm>
            <a:off x="704193" y="2375503"/>
            <a:ext cx="10515600" cy="4486275"/>
          </a:xfrm>
        </p:spPr>
        <p:txBody>
          <a:bodyPr numCol="2">
            <a:normAutofit/>
          </a:bodyPr>
          <a:lstStyle/>
          <a:p>
            <a:r>
              <a:rPr lang="en-US" dirty="0" smtClean="0"/>
              <a:t>Docker Hub (dockerhub.com)</a:t>
            </a:r>
          </a:p>
          <a:p>
            <a:pPr lvl="1"/>
            <a:r>
              <a:rPr lang="en-US" dirty="0" smtClean="0"/>
              <a:t>Official vs. Unofficial</a:t>
            </a:r>
          </a:p>
          <a:p>
            <a:pPr lvl="1"/>
            <a:r>
              <a:rPr lang="en-US" dirty="0" smtClean="0"/>
              <a:t>Accessible anywhere in the world</a:t>
            </a:r>
          </a:p>
          <a:p>
            <a:r>
              <a:rPr lang="en-US" dirty="0" smtClean="0"/>
              <a:t>3</a:t>
            </a:r>
            <a:r>
              <a:rPr lang="en-US" baseline="30000" dirty="0" smtClean="0"/>
              <a:t>rd</a:t>
            </a:r>
            <a:r>
              <a:rPr lang="en-US" dirty="0" smtClean="0"/>
              <a:t> Party (</a:t>
            </a:r>
            <a:r>
              <a:rPr lang="en-US" dirty="0" err="1" smtClean="0"/>
              <a:t>redhat</a:t>
            </a:r>
            <a:r>
              <a:rPr lang="en-US" dirty="0" smtClean="0"/>
              <a:t>, others)</a:t>
            </a:r>
          </a:p>
          <a:p>
            <a:pPr lvl="1"/>
            <a:r>
              <a:rPr lang="en-US" dirty="0" smtClean="0"/>
              <a:t>Images created by vendor</a:t>
            </a:r>
          </a:p>
          <a:p>
            <a:pPr lvl="1"/>
            <a:r>
              <a:rPr lang="en-US" dirty="0" smtClean="0"/>
              <a:t>Accessible by account/subscription</a:t>
            </a:r>
          </a:p>
          <a:p>
            <a:r>
              <a:rPr lang="en-US" dirty="0" smtClean="0"/>
              <a:t>Your Party!</a:t>
            </a:r>
          </a:p>
          <a:p>
            <a:pPr lvl="1"/>
            <a:r>
              <a:rPr lang="en-US" dirty="0" smtClean="0"/>
              <a:t>Your personal image library</a:t>
            </a:r>
          </a:p>
          <a:p>
            <a:pPr lvl="1"/>
            <a:r>
              <a:rPr lang="en-US" dirty="0" smtClean="0"/>
              <a:t>Accessible to you only</a:t>
            </a:r>
          </a:p>
          <a:p>
            <a:endParaRPr lang="en-US" dirty="0" smtClean="0"/>
          </a:p>
          <a:p>
            <a:endParaRPr lang="en-US" dirty="0"/>
          </a:p>
          <a:p>
            <a:endParaRPr lang="en-US" dirty="0" smtClean="0"/>
          </a:p>
          <a:p>
            <a:endParaRPr lang="en-US" dirty="0" smtClean="0"/>
          </a:p>
          <a:p>
            <a:r>
              <a:rPr lang="en-US" dirty="0" err="1" smtClean="0">
                <a:latin typeface="Courier New" panose="02070309020205020404" pitchFamily="49" charset="0"/>
                <a:cs typeface="Courier New" panose="02070309020205020404" pitchFamily="49" charset="0"/>
              </a:rPr>
              <a:t>docker</a:t>
            </a:r>
            <a:r>
              <a:rPr lang="en-US" dirty="0" smtClean="0">
                <a:latin typeface="Courier New" panose="02070309020205020404" pitchFamily="49" charset="0"/>
                <a:cs typeface="Courier New" panose="02070309020205020404" pitchFamily="49" charset="0"/>
              </a:rPr>
              <a:t> search</a:t>
            </a:r>
          </a:p>
          <a:p>
            <a:pPr lvl="1"/>
            <a:r>
              <a:rPr lang="en-US" dirty="0" smtClean="0"/>
              <a:t>Find by keyword in repository</a:t>
            </a:r>
          </a:p>
          <a:p>
            <a:r>
              <a:rPr lang="en-US" dirty="0" err="1">
                <a:latin typeface="Courier New" panose="02070309020205020404" pitchFamily="49" charset="0"/>
                <a:cs typeface="Courier New" panose="02070309020205020404" pitchFamily="49" charset="0"/>
              </a:rPr>
              <a:t>d</a:t>
            </a:r>
            <a:r>
              <a:rPr lang="en-US" dirty="0" err="1" smtClean="0">
                <a:latin typeface="Courier New" panose="02070309020205020404" pitchFamily="49" charset="0"/>
                <a:cs typeface="Courier New" panose="02070309020205020404" pitchFamily="49" charset="0"/>
              </a:rPr>
              <a:t>ocker</a:t>
            </a:r>
            <a:r>
              <a:rPr lang="en-US" dirty="0" smtClean="0">
                <a:latin typeface="Courier New" panose="02070309020205020404" pitchFamily="49" charset="0"/>
                <a:cs typeface="Courier New" panose="02070309020205020404" pitchFamily="49" charset="0"/>
              </a:rPr>
              <a:t> pull</a:t>
            </a:r>
          </a:p>
          <a:p>
            <a:pPr lvl="1"/>
            <a:r>
              <a:rPr lang="en-US" dirty="0" smtClean="0"/>
              <a:t>Check out an image</a:t>
            </a:r>
          </a:p>
          <a:p>
            <a:r>
              <a:rPr lang="en-US" dirty="0" err="1">
                <a:latin typeface="Courier New" panose="02070309020205020404" pitchFamily="49" charset="0"/>
                <a:cs typeface="Courier New" panose="02070309020205020404" pitchFamily="49" charset="0"/>
              </a:rPr>
              <a:t>d</a:t>
            </a:r>
            <a:r>
              <a:rPr lang="en-US" dirty="0" err="1" smtClean="0">
                <a:latin typeface="Courier New" panose="02070309020205020404" pitchFamily="49" charset="0"/>
                <a:cs typeface="Courier New" panose="02070309020205020404" pitchFamily="49" charset="0"/>
              </a:rPr>
              <a:t>ocker</a:t>
            </a:r>
            <a:r>
              <a:rPr lang="en-US" dirty="0" smtClean="0">
                <a:latin typeface="Courier New" panose="02070309020205020404" pitchFamily="49" charset="0"/>
                <a:cs typeface="Courier New" panose="02070309020205020404" pitchFamily="49" charset="0"/>
              </a:rPr>
              <a:t> push</a:t>
            </a:r>
          </a:p>
          <a:p>
            <a:pPr lvl="1"/>
            <a:r>
              <a:rPr lang="en-US" dirty="0" smtClean="0"/>
              <a:t>Commit an image</a:t>
            </a:r>
            <a:endParaRPr lang="en-US" dirty="0"/>
          </a:p>
        </p:txBody>
      </p:sp>
    </p:spTree>
    <p:extLst>
      <p:ext uri="{BB962C8B-B14F-4D97-AF65-F5344CB8AC3E}">
        <p14:creationId xmlns:p14="http://schemas.microsoft.com/office/powerpoint/2010/main" val="3858985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
            </a:r>
            <a:r>
              <a:rPr lang="en-US" dirty="0" err="1" smtClean="0"/>
              <a:t>ocker</a:t>
            </a:r>
            <a:r>
              <a:rPr lang="en-US" dirty="0" smtClean="0"/>
              <a:t> search </a:t>
            </a:r>
            <a:r>
              <a:rPr lang="en-US" dirty="0" err="1" smtClean="0"/>
              <a:t>wordpress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86968" y="1690688"/>
            <a:ext cx="11818063" cy="4853725"/>
          </a:xfrm>
          <a:prstGeom prst="rect">
            <a:avLst/>
          </a:prstGeom>
        </p:spPr>
      </p:pic>
    </p:spTree>
    <p:extLst>
      <p:ext uri="{BB962C8B-B14F-4D97-AF65-F5344CB8AC3E}">
        <p14:creationId xmlns:p14="http://schemas.microsoft.com/office/powerpoint/2010/main" val="1684846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Strategy</a:t>
            </a:r>
            <a:endParaRPr lang="en-US" dirty="0"/>
          </a:p>
        </p:txBody>
      </p:sp>
      <p:sp>
        <p:nvSpPr>
          <p:cNvPr id="3" name="Content Placeholder 2"/>
          <p:cNvSpPr>
            <a:spLocks noGrp="1"/>
          </p:cNvSpPr>
          <p:nvPr>
            <p:ph idx="1"/>
          </p:nvPr>
        </p:nvSpPr>
        <p:spPr>
          <a:xfrm>
            <a:off x="4285148" y="1976378"/>
            <a:ext cx="4961021" cy="4346575"/>
          </a:xfrm>
        </p:spPr>
        <p:txBody>
          <a:bodyPr numCol="1">
            <a:normAutofit/>
          </a:bodyPr>
          <a:lstStyle/>
          <a:p>
            <a:pPr marL="457200" lvl="1" indent="0">
              <a:buNone/>
            </a:pPr>
            <a:r>
              <a:rPr lang="en-US" dirty="0" smtClean="0"/>
              <a:t>Cattle</a:t>
            </a:r>
          </a:p>
          <a:p>
            <a:pPr lvl="2"/>
            <a:r>
              <a:rPr lang="en-US" dirty="0" smtClean="0"/>
              <a:t>Self Contained</a:t>
            </a:r>
          </a:p>
          <a:p>
            <a:pPr lvl="2"/>
            <a:r>
              <a:rPr lang="en-US" dirty="0" smtClean="0"/>
              <a:t>Self Configuring</a:t>
            </a:r>
          </a:p>
          <a:p>
            <a:pPr lvl="2"/>
            <a:r>
              <a:rPr lang="en-US" dirty="0" smtClean="0"/>
              <a:t>Easily Replaced</a:t>
            </a:r>
          </a:p>
          <a:p>
            <a:pPr lvl="2"/>
            <a:r>
              <a:rPr lang="en-US" dirty="0" smtClean="0"/>
              <a:t>Don’t Touch</a:t>
            </a:r>
          </a:p>
          <a:p>
            <a:pPr marL="457200" lvl="1" indent="0">
              <a:buNone/>
            </a:pPr>
            <a:r>
              <a:rPr lang="en-US" dirty="0" smtClean="0"/>
              <a:t>Pets</a:t>
            </a:r>
          </a:p>
          <a:p>
            <a:pPr lvl="2"/>
            <a:r>
              <a:rPr lang="en-US" dirty="0" smtClean="0"/>
              <a:t>Not entirely self contained</a:t>
            </a:r>
          </a:p>
          <a:p>
            <a:pPr lvl="2"/>
            <a:r>
              <a:rPr lang="en-US" dirty="0" smtClean="0"/>
              <a:t>Requires additional configuration</a:t>
            </a:r>
          </a:p>
          <a:p>
            <a:pPr lvl="2"/>
            <a:r>
              <a:rPr lang="en-US" dirty="0" smtClean="0"/>
              <a:t>Potentially difficult to replace</a:t>
            </a:r>
          </a:p>
          <a:p>
            <a:pPr lvl="2"/>
            <a:r>
              <a:rPr lang="en-US" dirty="0" smtClean="0"/>
              <a:t>Interaction with it is not a big deal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882" y="2034108"/>
            <a:ext cx="1363351" cy="1117190"/>
          </a:xfrm>
          <a:prstGeom prst="rect">
            <a:avLst/>
          </a:prstGeom>
        </p:spPr>
      </p:pic>
      <p:sp>
        <p:nvSpPr>
          <p:cNvPr id="8" name="TextBox 7"/>
          <p:cNvSpPr txBox="1"/>
          <p:nvPr/>
        </p:nvSpPr>
        <p:spPr>
          <a:xfrm>
            <a:off x="2827305" y="3156849"/>
            <a:ext cx="135555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OpenClipArt.org</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281" y="3506130"/>
            <a:ext cx="1808551" cy="1730180"/>
          </a:xfrm>
          <a:prstGeom prst="rect">
            <a:avLst/>
          </a:prstGeom>
        </p:spPr>
      </p:pic>
      <p:sp>
        <p:nvSpPr>
          <p:cNvPr id="11" name="TextBox 10"/>
          <p:cNvSpPr txBox="1"/>
          <p:nvPr/>
        </p:nvSpPr>
        <p:spPr>
          <a:xfrm>
            <a:off x="2869432" y="5080013"/>
            <a:ext cx="135555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OpenClipArt.org</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70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102"/>
                    </a14:imgEffect>
                    <a14:imgEffect>
                      <a14:saturation sat="1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1855460"/>
            <a:ext cx="9144000" cy="2387600"/>
          </a:xfrm>
        </p:spPr>
        <p:txBody>
          <a:bodyPr/>
          <a:lstStyle/>
          <a:p>
            <a:r>
              <a:rPr lang="en-US" dirty="0" smtClean="0">
                <a:ln w="28575">
                  <a:noFill/>
                </a:ln>
                <a:solidFill>
                  <a:srgbClr val="CCECFF"/>
                </a:solidFill>
                <a:effectLst>
                  <a:glow rad="152400">
                    <a:schemeClr val="tx1">
                      <a:alpha val="56000"/>
                    </a:schemeClr>
                  </a:glow>
                </a:effectLst>
              </a:rPr>
              <a:t>Docker, the whole Docker, and nothing but the Docker!</a:t>
            </a:r>
            <a:endParaRPr lang="en-US" dirty="0">
              <a:ln w="28575">
                <a:noFill/>
              </a:ln>
              <a:solidFill>
                <a:srgbClr val="CCECFF"/>
              </a:solidFill>
              <a:effectLst>
                <a:glow rad="152400">
                  <a:schemeClr val="tx1">
                    <a:alpha val="56000"/>
                  </a:schemeClr>
                </a:glow>
              </a:effectLst>
            </a:endParaRPr>
          </a:p>
        </p:txBody>
      </p:sp>
      <p:sp>
        <p:nvSpPr>
          <p:cNvPr id="3" name="Subtitle 2"/>
          <p:cNvSpPr>
            <a:spLocks noGrp="1"/>
          </p:cNvSpPr>
          <p:nvPr>
            <p:ph type="subTitle" idx="1"/>
          </p:nvPr>
        </p:nvSpPr>
        <p:spPr>
          <a:xfrm>
            <a:off x="1445173" y="4642562"/>
            <a:ext cx="9144000" cy="1655762"/>
          </a:xfrm>
        </p:spPr>
        <p:txBody>
          <a:bodyPr>
            <a:normAutofit/>
          </a:bodyPr>
          <a:lstStyle/>
          <a:p>
            <a:r>
              <a:rPr lang="en-US" dirty="0" smtClean="0">
                <a:solidFill>
                  <a:srgbClr val="CCECFF"/>
                </a:solidFill>
                <a:effectLst>
                  <a:glow rad="292100">
                    <a:schemeClr val="tx1">
                      <a:alpha val="40000"/>
                    </a:schemeClr>
                  </a:glow>
                </a:effectLst>
              </a:rPr>
              <a:t>Big Mountain Dev and Data Conference</a:t>
            </a:r>
          </a:p>
        </p:txBody>
      </p:sp>
    </p:spTree>
    <p:extLst>
      <p:ext uri="{BB962C8B-B14F-4D97-AF65-F5344CB8AC3E}">
        <p14:creationId xmlns:p14="http://schemas.microsoft.com/office/powerpoint/2010/main" val="101735486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Dockerfile</a:t>
            </a:r>
            <a:endParaRPr lang="en-US" dirty="0"/>
          </a:p>
        </p:txBody>
      </p:sp>
      <p:sp>
        <p:nvSpPr>
          <p:cNvPr id="3" name="Content Placeholder 2"/>
          <p:cNvSpPr>
            <a:spLocks noGrp="1"/>
          </p:cNvSpPr>
          <p:nvPr>
            <p:ph idx="1"/>
          </p:nvPr>
        </p:nvSpPr>
        <p:spPr/>
        <p:txBody>
          <a:bodyPr numCol="2">
            <a:normAutofit/>
          </a:bodyPr>
          <a:lstStyle/>
          <a:p>
            <a:r>
              <a:rPr lang="en-US" dirty="0" smtClean="0"/>
              <a:t>FROM</a:t>
            </a:r>
          </a:p>
          <a:p>
            <a:endParaRPr lang="en-US" dirty="0"/>
          </a:p>
          <a:p>
            <a:endParaRPr lang="en-US" dirty="0" smtClean="0"/>
          </a:p>
          <a:p>
            <a:r>
              <a:rPr lang="en-US" dirty="0" smtClean="0"/>
              <a:t>RUN</a:t>
            </a:r>
          </a:p>
          <a:p>
            <a:endParaRPr lang="en-US" dirty="0"/>
          </a:p>
          <a:p>
            <a:endParaRPr lang="en-US" dirty="0" smtClean="0"/>
          </a:p>
          <a:p>
            <a:r>
              <a:rPr lang="en-US" dirty="0" smtClean="0"/>
              <a:t>USER</a:t>
            </a:r>
          </a:p>
          <a:p>
            <a:endParaRPr lang="en-US" dirty="0" smtClean="0"/>
          </a:p>
          <a:p>
            <a:r>
              <a:rPr lang="en-US" dirty="0" smtClean="0"/>
              <a:t>ENV</a:t>
            </a:r>
          </a:p>
          <a:p>
            <a:endParaRPr lang="en-US" dirty="0"/>
          </a:p>
          <a:p>
            <a:endParaRPr lang="en-US" dirty="0" smtClean="0"/>
          </a:p>
          <a:p>
            <a:r>
              <a:rPr lang="en-US" dirty="0" smtClean="0"/>
              <a:t>WORKDIR</a:t>
            </a:r>
          </a:p>
          <a:p>
            <a:endParaRPr lang="en-US" dirty="0"/>
          </a:p>
          <a:p>
            <a:endParaRPr lang="en-US" dirty="0" smtClean="0"/>
          </a:p>
          <a:p>
            <a:r>
              <a:rPr lang="en-US" dirty="0" smtClean="0"/>
              <a:t>ENTRYPOINT/CMD</a:t>
            </a:r>
            <a:endParaRPr lang="en-US" dirty="0"/>
          </a:p>
        </p:txBody>
      </p:sp>
      <p:pic>
        <p:nvPicPr>
          <p:cNvPr id="6" name="Picture 5"/>
          <p:cNvPicPr>
            <a:picLocks noChangeAspect="1"/>
          </p:cNvPicPr>
          <p:nvPr/>
        </p:nvPicPr>
        <p:blipFill>
          <a:blip r:embed="rId3"/>
          <a:stretch>
            <a:fillRect/>
          </a:stretch>
        </p:blipFill>
        <p:spPr>
          <a:xfrm>
            <a:off x="1152689" y="2247571"/>
            <a:ext cx="4294297" cy="814559"/>
          </a:xfrm>
          <a:prstGeom prst="rect">
            <a:avLst/>
          </a:prstGeom>
        </p:spPr>
      </p:pic>
      <p:pic>
        <p:nvPicPr>
          <p:cNvPr id="7" name="Picture 6"/>
          <p:cNvPicPr>
            <a:picLocks noChangeAspect="1"/>
          </p:cNvPicPr>
          <p:nvPr/>
        </p:nvPicPr>
        <p:blipFill>
          <a:blip r:embed="rId4"/>
          <a:stretch>
            <a:fillRect/>
          </a:stretch>
        </p:blipFill>
        <p:spPr>
          <a:xfrm>
            <a:off x="1152689" y="3794235"/>
            <a:ext cx="4294297" cy="1145146"/>
          </a:xfrm>
          <a:prstGeom prst="rect">
            <a:avLst/>
          </a:prstGeom>
        </p:spPr>
      </p:pic>
      <p:pic>
        <p:nvPicPr>
          <p:cNvPr id="8" name="Picture 7"/>
          <p:cNvPicPr>
            <a:picLocks noChangeAspect="1"/>
          </p:cNvPicPr>
          <p:nvPr/>
        </p:nvPicPr>
        <p:blipFill>
          <a:blip r:embed="rId5"/>
          <a:stretch>
            <a:fillRect/>
          </a:stretch>
        </p:blipFill>
        <p:spPr>
          <a:xfrm>
            <a:off x="1152689" y="5313034"/>
            <a:ext cx="4294297" cy="915845"/>
          </a:xfrm>
          <a:prstGeom prst="rect">
            <a:avLst/>
          </a:prstGeom>
        </p:spPr>
      </p:pic>
      <p:pic>
        <p:nvPicPr>
          <p:cNvPr id="9" name="Picture 8"/>
          <p:cNvPicPr>
            <a:picLocks noChangeAspect="1"/>
          </p:cNvPicPr>
          <p:nvPr/>
        </p:nvPicPr>
        <p:blipFill>
          <a:blip r:embed="rId6"/>
          <a:stretch>
            <a:fillRect/>
          </a:stretch>
        </p:blipFill>
        <p:spPr>
          <a:xfrm>
            <a:off x="6322137" y="2247571"/>
            <a:ext cx="4209229" cy="1012169"/>
          </a:xfrm>
          <a:prstGeom prst="rect">
            <a:avLst/>
          </a:prstGeom>
        </p:spPr>
      </p:pic>
      <p:pic>
        <p:nvPicPr>
          <p:cNvPr id="10" name="Picture 9"/>
          <p:cNvPicPr>
            <a:picLocks noChangeAspect="1"/>
          </p:cNvPicPr>
          <p:nvPr/>
        </p:nvPicPr>
        <p:blipFill>
          <a:blip r:embed="rId7"/>
          <a:stretch>
            <a:fillRect/>
          </a:stretch>
        </p:blipFill>
        <p:spPr>
          <a:xfrm>
            <a:off x="6322137" y="3794235"/>
            <a:ext cx="4532422" cy="876268"/>
          </a:xfrm>
          <a:prstGeom prst="rect">
            <a:avLst/>
          </a:prstGeom>
        </p:spPr>
      </p:pic>
      <p:pic>
        <p:nvPicPr>
          <p:cNvPr id="11" name="Picture 10"/>
          <p:cNvPicPr>
            <a:picLocks noChangeAspect="1"/>
          </p:cNvPicPr>
          <p:nvPr/>
        </p:nvPicPr>
        <p:blipFill>
          <a:blip r:embed="rId8"/>
          <a:stretch>
            <a:fillRect/>
          </a:stretch>
        </p:blipFill>
        <p:spPr>
          <a:xfrm>
            <a:off x="6322138" y="5313035"/>
            <a:ext cx="4532422" cy="793346"/>
          </a:xfrm>
          <a:prstGeom prst="rect">
            <a:avLst/>
          </a:prstGeom>
        </p:spPr>
      </p:pic>
    </p:spTree>
    <p:extLst>
      <p:ext uri="{BB962C8B-B14F-4D97-AF65-F5344CB8AC3E}">
        <p14:creationId xmlns:p14="http://schemas.microsoft.com/office/powerpoint/2010/main" val="74835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Image</a:t>
            </a:r>
            <a:endParaRPr lang="en-US" dirty="0"/>
          </a:p>
        </p:txBody>
      </p:sp>
      <p:sp>
        <p:nvSpPr>
          <p:cNvPr id="3" name="Content Placeholder 2"/>
          <p:cNvSpPr>
            <a:spLocks noGrp="1"/>
          </p:cNvSpPr>
          <p:nvPr>
            <p:ph idx="1"/>
          </p:nvPr>
        </p:nvSpPr>
        <p:spPr/>
        <p:txBody>
          <a:bodyPr/>
          <a:lstStyle/>
          <a:p>
            <a:pPr marL="0" indent="0">
              <a:buNone/>
            </a:pPr>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build –t {</a:t>
            </a:r>
            <a:r>
              <a:rPr lang="en-US" dirty="0" err="1">
                <a:latin typeface="Courier New" panose="02070309020205020404" pitchFamily="49" charset="0"/>
                <a:cs typeface="Courier New" panose="02070309020205020404" pitchFamily="49" charset="0"/>
              </a:rPr>
              <a:t>imagename</a:t>
            </a:r>
            <a:r>
              <a:rPr lang="en-US" dirty="0">
                <a:latin typeface="Courier New" panose="02070309020205020404" pitchFamily="49" charset="0"/>
                <a:cs typeface="Courier New" panose="02070309020205020404" pitchFamily="49" charset="0"/>
              </a:rPr>
              <a:t>}:{version} {</a:t>
            </a:r>
            <a:r>
              <a:rPr lang="en-US" dirty="0" err="1">
                <a:latin typeface="Courier New" panose="02070309020205020404" pitchFamily="49" charset="0"/>
                <a:cs typeface="Courier New" panose="02070309020205020404" pitchFamily="49" charset="0"/>
              </a:rPr>
              <a:t>work_dir</a:t>
            </a:r>
            <a:r>
              <a:rPr lang="en-US" dirty="0">
                <a:latin typeface="Courier New" panose="02070309020205020404" pitchFamily="49" charset="0"/>
                <a:cs typeface="Courier New" panose="02070309020205020404" pitchFamily="49" charset="0"/>
              </a:rPr>
              <a:t>}</a:t>
            </a:r>
          </a:p>
          <a:p>
            <a:pPr marL="0" indent="0">
              <a:buNone/>
            </a:pPr>
            <a:endParaRPr lang="en-US" dirty="0" smtClean="0"/>
          </a:p>
          <a:p>
            <a:pPr marL="0" indent="0">
              <a:buNone/>
            </a:pPr>
            <a:r>
              <a:rPr lang="en-US" dirty="0" smtClean="0"/>
              <a:t>Example: </a:t>
            </a:r>
            <a:r>
              <a:rPr lang="en-US" sz="2400" dirty="0" err="1" smtClean="0">
                <a:latin typeface="Courier New" panose="02070309020205020404" pitchFamily="49" charset="0"/>
                <a:cs typeface="Courier New" panose="02070309020205020404" pitchFamily="49" charset="0"/>
              </a:rPr>
              <a:t>docker</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build –t tomcat:7.1 /u1/tomcat/build</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180613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Containers</a:t>
            </a:r>
            <a:endParaRPr lang="en-US" dirty="0"/>
          </a:p>
        </p:txBody>
      </p:sp>
      <p:sp>
        <p:nvSpPr>
          <p:cNvPr id="3" name="Content Placeholder 2"/>
          <p:cNvSpPr>
            <a:spLocks noGrp="1"/>
          </p:cNvSpPr>
          <p:nvPr>
            <p:ph idx="1"/>
          </p:nvPr>
        </p:nvSpPr>
        <p:spPr/>
        <p:txBody>
          <a:bodyPr>
            <a:normAutofit lnSpcReduction="10000"/>
          </a:bodyPr>
          <a:lstStyle/>
          <a:p>
            <a:r>
              <a:rPr lang="en-US" dirty="0" err="1" smtClean="0">
                <a:latin typeface="Courier New" panose="02070309020205020404" pitchFamily="49" charset="0"/>
                <a:cs typeface="Courier New" panose="02070309020205020404" pitchFamily="49" charset="0"/>
              </a:rPr>
              <a:t>docker</a:t>
            </a:r>
            <a:r>
              <a:rPr lang="en-US" dirty="0" smtClean="0">
                <a:latin typeface="Courier New" panose="02070309020205020404" pitchFamily="49" charset="0"/>
                <a:cs typeface="Courier New" panose="02070309020205020404" pitchFamily="49" charset="0"/>
              </a:rPr>
              <a:t> run </a:t>
            </a:r>
          </a:p>
          <a:p>
            <a:pPr lvl="1"/>
            <a:r>
              <a:rPr lang="en-US" dirty="0" smtClean="0"/>
              <a:t>Container storage limit 10Gb</a:t>
            </a:r>
          </a:p>
          <a:p>
            <a:pPr lvl="1"/>
            <a:endParaRPr lang="en-US" dirty="0"/>
          </a:p>
          <a:p>
            <a:r>
              <a:rPr lang="en-US" dirty="0" err="1">
                <a:latin typeface="Courier New" panose="02070309020205020404" pitchFamily="49" charset="0"/>
                <a:cs typeface="Courier New" panose="02070309020205020404" pitchFamily="49" charset="0"/>
              </a:rPr>
              <a:t>docker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rm</a:t>
            </a:r>
            <a:r>
              <a:rPr lang="en-US" dirty="0">
                <a:latin typeface="Courier New" panose="02070309020205020404" pitchFamily="49" charset="0"/>
                <a:cs typeface="Courier New" panose="02070309020205020404" pitchFamily="49" charset="0"/>
              </a:rPr>
              <a:t> –v</a:t>
            </a:r>
          </a:p>
          <a:p>
            <a:pPr lvl="1"/>
            <a:r>
              <a:rPr lang="en-US" dirty="0" smtClean="0"/>
              <a:t>Removing a container</a:t>
            </a:r>
          </a:p>
          <a:p>
            <a:endParaRPr lang="en-US" dirty="0" smtClean="0"/>
          </a:p>
          <a:p>
            <a:r>
              <a:rPr lang="en-US" dirty="0" smtClean="0"/>
              <a:t>Interacting with the container</a:t>
            </a:r>
          </a:p>
          <a:p>
            <a:pPr lvl="1"/>
            <a:r>
              <a:rPr lang="en-US" dirty="0" err="1">
                <a:latin typeface="Courier New" panose="02070309020205020404" pitchFamily="49" charset="0"/>
                <a:cs typeface="Courier New" panose="02070309020205020404" pitchFamily="49" charset="0"/>
              </a:rPr>
              <a:t>d</a:t>
            </a:r>
            <a:r>
              <a:rPr lang="en-US" dirty="0" err="1" smtClean="0">
                <a:latin typeface="Courier New" panose="02070309020205020404" pitchFamily="49" charset="0"/>
                <a:cs typeface="Courier New" panose="02070309020205020404" pitchFamily="49" charset="0"/>
              </a:rPr>
              <a:t>ocker</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ps</a:t>
            </a:r>
            <a:endParaRPr lang="en-US" dirty="0" smtClean="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d</a:t>
            </a:r>
            <a:r>
              <a:rPr lang="en-US" dirty="0" err="1" smtClean="0">
                <a:latin typeface="Courier New" panose="02070309020205020404" pitchFamily="49" charset="0"/>
                <a:cs typeface="Courier New" panose="02070309020205020404" pitchFamily="49" charset="0"/>
              </a:rPr>
              <a:t>ocker</a:t>
            </a:r>
            <a:r>
              <a:rPr lang="en-US" dirty="0" smtClean="0">
                <a:latin typeface="Courier New" panose="02070309020205020404" pitchFamily="49" charset="0"/>
                <a:cs typeface="Courier New" panose="02070309020205020404" pitchFamily="49" charset="0"/>
              </a:rPr>
              <a:t> exec</a:t>
            </a:r>
          </a:p>
          <a:p>
            <a:pPr lvl="1"/>
            <a:r>
              <a:rPr lang="en-US" dirty="0" err="1">
                <a:latin typeface="Courier New" panose="02070309020205020404" pitchFamily="49" charset="0"/>
                <a:cs typeface="Courier New" panose="02070309020205020404" pitchFamily="49" charset="0"/>
              </a:rPr>
              <a:t>d</a:t>
            </a:r>
            <a:r>
              <a:rPr lang="en-US" dirty="0" err="1" smtClean="0">
                <a:latin typeface="Courier New" panose="02070309020205020404" pitchFamily="49" charset="0"/>
                <a:cs typeface="Courier New" panose="02070309020205020404" pitchFamily="49" charset="0"/>
              </a:rPr>
              <a:t>ocker</a:t>
            </a:r>
            <a:r>
              <a:rPr lang="en-US" dirty="0" smtClean="0">
                <a:latin typeface="Courier New" panose="02070309020205020404" pitchFamily="49" charset="0"/>
                <a:cs typeface="Courier New" panose="02070309020205020404" pitchFamily="49" charset="0"/>
              </a:rPr>
              <a:t> attach</a:t>
            </a:r>
          </a:p>
          <a:p>
            <a:endParaRPr lang="en-US" dirty="0"/>
          </a:p>
        </p:txBody>
      </p:sp>
      <p:pic>
        <p:nvPicPr>
          <p:cNvPr id="6" name="Picture 5"/>
          <p:cNvPicPr>
            <a:picLocks noChangeAspect="1"/>
          </p:cNvPicPr>
          <p:nvPr/>
        </p:nvPicPr>
        <p:blipFill>
          <a:blip r:embed="rId3"/>
          <a:stretch>
            <a:fillRect/>
          </a:stretch>
        </p:blipFill>
        <p:spPr>
          <a:xfrm>
            <a:off x="5643070" y="1690688"/>
            <a:ext cx="6076950" cy="3219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0220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a:xfrm>
            <a:off x="783021" y="1773621"/>
            <a:ext cx="10515600" cy="4765949"/>
          </a:xfrm>
        </p:spPr>
        <p:txBody>
          <a:bodyPr>
            <a:normAutofit fontScale="92500" lnSpcReduction="10000"/>
          </a:bodyPr>
          <a:lstStyle/>
          <a:p>
            <a:r>
              <a:rPr lang="en-US" dirty="0" smtClean="0"/>
              <a:t>Host machine only runs </a:t>
            </a:r>
            <a:r>
              <a:rPr lang="en-US" dirty="0" err="1" smtClean="0"/>
              <a:t>docker</a:t>
            </a:r>
            <a:r>
              <a:rPr lang="en-US" dirty="0" smtClean="0"/>
              <a:t>… nothing else.</a:t>
            </a:r>
          </a:p>
          <a:p>
            <a:r>
              <a:rPr lang="en-US" dirty="0" smtClean="0"/>
              <a:t>Set appropriate host/user permissions</a:t>
            </a:r>
          </a:p>
          <a:p>
            <a:r>
              <a:rPr lang="en-US" dirty="0" smtClean="0"/>
              <a:t>Isolate root</a:t>
            </a:r>
          </a:p>
          <a:p>
            <a:r>
              <a:rPr lang="en-US" dirty="0" smtClean="0"/>
              <a:t>Isolate Container </a:t>
            </a:r>
            <a:r>
              <a:rPr lang="en-US" dirty="0" err="1" smtClean="0"/>
              <a:t>nics</a:t>
            </a:r>
            <a:r>
              <a:rPr lang="en-US" dirty="0" smtClean="0"/>
              <a:t> (block </a:t>
            </a:r>
            <a:r>
              <a:rPr lang="en-US" dirty="0" err="1" smtClean="0"/>
              <a:t>ssh</a:t>
            </a:r>
            <a:r>
              <a:rPr lang="en-US" dirty="0" smtClean="0"/>
              <a:t> and other services)</a:t>
            </a:r>
          </a:p>
          <a:p>
            <a:r>
              <a:rPr lang="en-US" dirty="0" smtClean="0"/>
              <a:t>Never run container/application as ‘root’</a:t>
            </a:r>
          </a:p>
          <a:p>
            <a:r>
              <a:rPr lang="en-US" dirty="0" smtClean="0"/>
              <a:t>Build image with only what is needed… no more.</a:t>
            </a:r>
          </a:p>
          <a:p>
            <a:r>
              <a:rPr lang="en-US" dirty="0" smtClean="0"/>
              <a:t>Set appropriate file permissions</a:t>
            </a:r>
          </a:p>
          <a:p>
            <a:r>
              <a:rPr lang="en-US" dirty="0" smtClean="0"/>
              <a:t>One container to a purpose</a:t>
            </a:r>
          </a:p>
          <a:p>
            <a:r>
              <a:rPr lang="en-US" dirty="0" smtClean="0"/>
              <a:t>Expose only the ports needed</a:t>
            </a:r>
          </a:p>
          <a:p>
            <a:r>
              <a:rPr lang="en-US" dirty="0" smtClean="0">
                <a:solidFill>
                  <a:srgbClr val="C00000"/>
                </a:solidFill>
              </a:rPr>
              <a:t>CIS (Center for Internet Security) standards for Docker</a:t>
            </a:r>
            <a:endParaRPr lang="en-US" dirty="0"/>
          </a:p>
          <a:p>
            <a:pPr lvl="1"/>
            <a:r>
              <a:rPr lang="en-US" dirty="0">
                <a:solidFill>
                  <a:srgbClr val="C00000"/>
                </a:solidFill>
              </a:rPr>
              <a:t>https://www.cisecurity.org/cis-benchmarks/</a:t>
            </a:r>
            <a:endParaRPr lang="en-US" dirty="0" smtClean="0">
              <a:solidFill>
                <a:srgbClr val="C00000"/>
              </a:solidFill>
            </a:endParaRPr>
          </a:p>
        </p:txBody>
      </p:sp>
      <p:pic>
        <p:nvPicPr>
          <p:cNvPr id="1026" name="Picture 2" descr="Image result for sa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217" y="1353207"/>
            <a:ext cx="508635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832748" y="5374533"/>
            <a:ext cx="1874231" cy="200055"/>
          </a:xfrm>
          <a:prstGeom prst="rect">
            <a:avLst/>
          </a:prstGeom>
        </p:spPr>
        <p:txBody>
          <a:bodyPr wrap="none">
            <a:spAutoFit/>
          </a:bodyPr>
          <a:lstStyle/>
          <a:p>
            <a:r>
              <a:rPr lang="en-US" sz="700" dirty="0"/>
              <a:t>http://bostonlockandsafe.com/safes/2049990</a:t>
            </a:r>
          </a:p>
        </p:txBody>
      </p:sp>
    </p:spTree>
    <p:extLst>
      <p:ext uri="{BB962C8B-B14F-4D97-AF65-F5344CB8AC3E}">
        <p14:creationId xmlns:p14="http://schemas.microsoft.com/office/powerpoint/2010/main" val="18905728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Not Covered</a:t>
            </a:r>
            <a:endParaRPr lang="en-US" dirty="0"/>
          </a:p>
        </p:txBody>
      </p:sp>
      <p:sp>
        <p:nvSpPr>
          <p:cNvPr id="3" name="Content Placeholder 2"/>
          <p:cNvSpPr>
            <a:spLocks noGrp="1"/>
          </p:cNvSpPr>
          <p:nvPr>
            <p:ph idx="1"/>
          </p:nvPr>
        </p:nvSpPr>
        <p:spPr/>
        <p:txBody>
          <a:bodyPr/>
          <a:lstStyle/>
          <a:p>
            <a:r>
              <a:rPr lang="en-US" dirty="0" smtClean="0"/>
              <a:t>Docker Swarm (scaling up)</a:t>
            </a:r>
          </a:p>
          <a:p>
            <a:r>
              <a:rPr lang="en-US" dirty="0" smtClean="0"/>
              <a:t>Docker Compose (functional grouping)</a:t>
            </a:r>
          </a:p>
          <a:p>
            <a:r>
              <a:rPr lang="en-US" dirty="0" smtClean="0"/>
              <a:t>Kubernetes (scaling up)</a:t>
            </a:r>
          </a:p>
          <a:p>
            <a:r>
              <a:rPr lang="en-US" dirty="0" smtClean="0"/>
              <a:t>3</a:t>
            </a:r>
            <a:r>
              <a:rPr lang="en-US" baseline="30000" dirty="0" smtClean="0"/>
              <a:t>rd</a:t>
            </a:r>
            <a:r>
              <a:rPr lang="en-US" dirty="0" smtClean="0"/>
              <a:t> Party Volume Drivers (scaling up)</a:t>
            </a:r>
          </a:p>
          <a:p>
            <a:r>
              <a:rPr lang="en-US" dirty="0" smtClean="0"/>
              <a:t>3</a:t>
            </a:r>
            <a:r>
              <a:rPr lang="en-US" baseline="30000" dirty="0" smtClean="0"/>
              <a:t>rd</a:t>
            </a:r>
            <a:r>
              <a:rPr lang="en-US" dirty="0" smtClean="0"/>
              <a:t> Party Network Driver (scaling up)</a:t>
            </a:r>
          </a:p>
        </p:txBody>
      </p:sp>
      <p:sp>
        <p:nvSpPr>
          <p:cNvPr id="4" name="Rectangle 3"/>
          <p:cNvSpPr/>
          <p:nvPr/>
        </p:nvSpPr>
        <p:spPr>
          <a:xfrm>
            <a:off x="5980386" y="12064038"/>
            <a:ext cx="6096000" cy="215444"/>
          </a:xfrm>
          <a:prstGeom prst="rect">
            <a:avLst/>
          </a:prstGeom>
        </p:spPr>
        <p:txBody>
          <a:bodyPr>
            <a:spAutoFit/>
          </a:bodyPr>
          <a:lstStyle/>
          <a:p>
            <a:r>
              <a:rPr lang="en-US" sz="800" dirty="0"/>
              <a:t>http://rebloggy.com/post/animals-cute-history-napoleon-napoleon-bonaparte-bunnies-rabbits-hunting-napoleo/74128114047</a:t>
            </a:r>
          </a:p>
        </p:txBody>
      </p:sp>
      <p:pic>
        <p:nvPicPr>
          <p:cNvPr id="3074" name="Picture 2" descr="Image result for lots of rabb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280" y="4312016"/>
            <a:ext cx="7120212" cy="23515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87414" y="6642556"/>
            <a:ext cx="5575738" cy="215444"/>
          </a:xfrm>
          <a:prstGeom prst="rect">
            <a:avLst/>
          </a:prstGeom>
        </p:spPr>
        <p:txBody>
          <a:bodyPr wrap="square">
            <a:spAutoFit/>
          </a:bodyPr>
          <a:lstStyle/>
          <a:p>
            <a:r>
              <a:rPr lang="en-US" sz="800" dirty="0"/>
              <a:t>http://rebloggy.com/post/animals-cute-history-napoleon-napoleon-bonaparte-bunnies-rabbits-hunting-napoleo/74128114047</a:t>
            </a:r>
          </a:p>
        </p:txBody>
      </p:sp>
    </p:spTree>
    <p:extLst>
      <p:ext uri="{BB962C8B-B14F-4D97-AF65-F5344CB8AC3E}">
        <p14:creationId xmlns:p14="http://schemas.microsoft.com/office/powerpoint/2010/main" val="1294423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Hello World</a:t>
            </a:r>
          </a:p>
          <a:p>
            <a:r>
              <a:rPr lang="en-US" dirty="0" smtClean="0"/>
              <a:t>Container Shell</a:t>
            </a:r>
          </a:p>
        </p:txBody>
      </p:sp>
      <p:pic>
        <p:nvPicPr>
          <p:cNvPr id="4" name="Picture 3"/>
          <p:cNvPicPr>
            <a:picLocks noChangeAspect="1"/>
          </p:cNvPicPr>
          <p:nvPr/>
        </p:nvPicPr>
        <p:blipFill>
          <a:blip r:embed="rId3"/>
          <a:stretch>
            <a:fillRect/>
          </a:stretch>
        </p:blipFill>
        <p:spPr>
          <a:xfrm>
            <a:off x="4629971" y="1390512"/>
            <a:ext cx="6859151" cy="3985528"/>
          </a:xfrm>
          <a:prstGeom prst="rect">
            <a:avLst/>
          </a:prstGeom>
        </p:spPr>
      </p:pic>
    </p:spTree>
    <p:extLst>
      <p:ext uri="{BB962C8B-B14F-4D97-AF65-F5344CB8AC3E}">
        <p14:creationId xmlns:p14="http://schemas.microsoft.com/office/powerpoint/2010/main" val="1307731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p:txBody>
          <a:bodyPr>
            <a:normAutofit fontScale="92500"/>
          </a:bodyPr>
          <a:lstStyle/>
          <a:p>
            <a:r>
              <a:rPr lang="en-US" dirty="0"/>
              <a:t>Presentation: </a:t>
            </a:r>
            <a:r>
              <a:rPr lang="en-US" dirty="0">
                <a:hlinkClick r:id="rId3"/>
              </a:rPr>
              <a:t>https://</a:t>
            </a:r>
            <a:r>
              <a:rPr lang="en-US" dirty="0" smtClean="0">
                <a:hlinkClick r:id="rId3"/>
              </a:rPr>
              <a:t>github.com/sdpippin/BigMtnDocker</a:t>
            </a:r>
            <a:endParaRPr lang="en-US" dirty="0" smtClean="0"/>
          </a:p>
          <a:p>
            <a:pPr marL="0" indent="0">
              <a:buNone/>
            </a:pPr>
            <a:endParaRPr lang="en-US" dirty="0" smtClean="0"/>
          </a:p>
          <a:p>
            <a:pPr marL="0" indent="0">
              <a:buNone/>
            </a:pPr>
            <a:r>
              <a:rPr lang="en-US" dirty="0" smtClean="0"/>
              <a:t>Any Further Questions:</a:t>
            </a:r>
          </a:p>
          <a:p>
            <a:pPr marL="0" indent="0">
              <a:buNone/>
            </a:pPr>
            <a:r>
              <a:rPr lang="en-US" dirty="0" smtClean="0"/>
              <a:t>Dennis Payne (</a:t>
            </a:r>
            <a:r>
              <a:rPr lang="en-US" dirty="0" smtClean="0">
                <a:hlinkClick r:id="rId4"/>
              </a:rPr>
              <a:t>dennis@mtctrains.com</a:t>
            </a:r>
            <a:r>
              <a:rPr lang="en-US" dirty="0" smtClean="0"/>
              <a:t>)</a:t>
            </a:r>
          </a:p>
          <a:p>
            <a:pPr marL="0" indent="0">
              <a:buNone/>
            </a:pPr>
            <a:r>
              <a:rPr lang="en-US" dirty="0" smtClean="0"/>
              <a:t>Scott Pippin (</a:t>
            </a:r>
            <a:r>
              <a:rPr lang="en-US" dirty="0" smtClean="0">
                <a:hlinkClick r:id="rId5"/>
              </a:rPr>
              <a:t>spippin@mtctrains.com</a:t>
            </a:r>
            <a:r>
              <a:rPr lang="en-US" dirty="0" smtClean="0"/>
              <a:t>)</a:t>
            </a:r>
          </a:p>
          <a:p>
            <a:pPr marL="0" indent="0">
              <a:buNone/>
            </a:pPr>
            <a:endParaRPr lang="en-US" dirty="0"/>
          </a:p>
          <a:p>
            <a:pPr marL="0" indent="0">
              <a:buNone/>
            </a:pPr>
            <a:r>
              <a:rPr lang="en-US" dirty="0" smtClean="0"/>
              <a:t>Useful Links:</a:t>
            </a:r>
          </a:p>
          <a:p>
            <a:r>
              <a:rPr lang="en-US" dirty="0"/>
              <a:t>Docker </a:t>
            </a:r>
            <a:r>
              <a:rPr lang="en-US" dirty="0" smtClean="0"/>
              <a:t>Enterprise </a:t>
            </a:r>
            <a:r>
              <a:rPr lang="en-US" u="sng" dirty="0" smtClean="0">
                <a:hlinkClick r:id="rId6"/>
              </a:rPr>
              <a:t>https</a:t>
            </a:r>
            <a:r>
              <a:rPr lang="en-US" u="sng" dirty="0">
                <a:hlinkClick r:id="rId6"/>
              </a:rPr>
              <a:t>://www.docker.com/enterprise-edition#/</a:t>
            </a:r>
            <a:r>
              <a:rPr lang="en-US" u="sng" dirty="0" smtClean="0">
                <a:hlinkClick r:id="rId6"/>
              </a:rPr>
              <a:t>platform</a:t>
            </a:r>
            <a:endParaRPr lang="en-US" dirty="0"/>
          </a:p>
          <a:p>
            <a:r>
              <a:rPr lang="en-US" dirty="0"/>
              <a:t>Docker Enterprise </a:t>
            </a:r>
            <a:r>
              <a:rPr lang="en-US" dirty="0" smtClean="0"/>
              <a:t>Pricing </a:t>
            </a:r>
            <a:r>
              <a:rPr lang="en-US" u="sng" dirty="0" smtClean="0">
                <a:hlinkClick r:id="rId7"/>
              </a:rPr>
              <a:t>https</a:t>
            </a:r>
            <a:r>
              <a:rPr lang="en-US" u="sng" dirty="0">
                <a:hlinkClick r:id="rId7"/>
              </a:rPr>
              <a:t>://www.docker.com/pricing</a:t>
            </a:r>
            <a:endParaRPr lang="en-US" u="sng" dirty="0"/>
          </a:p>
          <a:p>
            <a:pPr marL="0" indent="0">
              <a:buNone/>
            </a:pPr>
            <a:endParaRPr lang="en-US" dirty="0" smtClean="0"/>
          </a:p>
          <a:p>
            <a:pPr marL="0" indent="0">
              <a:buNone/>
            </a:pPr>
            <a:endParaRPr lang="en-US" dirty="0" smtClean="0"/>
          </a:p>
        </p:txBody>
      </p:sp>
      <p:sp>
        <p:nvSpPr>
          <p:cNvPr id="4" name="Rectangle 3"/>
          <p:cNvSpPr/>
          <p:nvPr/>
        </p:nvSpPr>
        <p:spPr>
          <a:xfrm>
            <a:off x="5980386" y="12064038"/>
            <a:ext cx="6096000" cy="215444"/>
          </a:xfrm>
          <a:prstGeom prst="rect">
            <a:avLst/>
          </a:prstGeom>
        </p:spPr>
        <p:txBody>
          <a:bodyPr>
            <a:spAutoFit/>
          </a:bodyPr>
          <a:lstStyle/>
          <a:p>
            <a:r>
              <a:rPr lang="en-US" sz="800" dirty="0"/>
              <a:t>http://rebloggy.com/post/animals-cute-history-napoleon-napoleon-bonaparte-bunnies-rabbits-hunting-napoleo/74128114047</a:t>
            </a:r>
          </a:p>
        </p:txBody>
      </p:sp>
    </p:spTree>
    <p:extLst>
      <p:ext uri="{BB962C8B-B14F-4D97-AF65-F5344CB8AC3E}">
        <p14:creationId xmlns:p14="http://schemas.microsoft.com/office/powerpoint/2010/main" val="781296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Truth and Fiction</a:t>
            </a:r>
            <a:endParaRPr lang="en-US" dirty="0"/>
          </a:p>
        </p:txBody>
      </p:sp>
      <p:sp>
        <p:nvSpPr>
          <p:cNvPr id="3" name="Content Placeholder 2"/>
          <p:cNvSpPr>
            <a:spLocks noGrp="1"/>
          </p:cNvSpPr>
          <p:nvPr>
            <p:ph idx="1"/>
          </p:nvPr>
        </p:nvSpPr>
        <p:spPr>
          <a:xfrm>
            <a:off x="838200" y="2436700"/>
            <a:ext cx="4122420" cy="3408527"/>
          </a:xfrm>
        </p:spPr>
        <p:txBody>
          <a:bodyPr/>
          <a:lstStyle/>
          <a:p>
            <a:pPr marL="0" indent="0">
              <a:buNone/>
            </a:pPr>
            <a:r>
              <a:rPr lang="en-US" dirty="0" smtClean="0"/>
              <a:t>There are a lot of people saying different things about Docker… </a:t>
            </a:r>
          </a:p>
          <a:p>
            <a:pPr marL="0" indent="0">
              <a:buNone/>
            </a:pPr>
            <a:endParaRPr lang="en-US" dirty="0"/>
          </a:p>
          <a:p>
            <a:pPr marL="0" indent="0">
              <a:buNone/>
            </a:pPr>
            <a:r>
              <a:rPr lang="en-US" dirty="0" smtClean="0"/>
              <a:t>What is the truth?</a:t>
            </a:r>
            <a:endParaRPr lang="en-US" dirty="0"/>
          </a:p>
        </p:txBody>
      </p:sp>
      <p:pic>
        <p:nvPicPr>
          <p:cNvPr id="4" name="Picture 3"/>
          <p:cNvPicPr>
            <a:picLocks noChangeAspect="1"/>
          </p:cNvPicPr>
          <p:nvPr/>
        </p:nvPicPr>
        <p:blipFill>
          <a:blip r:embed="rId3"/>
          <a:stretch>
            <a:fillRect/>
          </a:stretch>
        </p:blipFill>
        <p:spPr>
          <a:xfrm>
            <a:off x="4799647" y="1825625"/>
            <a:ext cx="6400800" cy="3911880"/>
          </a:xfrm>
          <a:prstGeom prst="rect">
            <a:avLst/>
          </a:prstGeom>
        </p:spPr>
      </p:pic>
      <p:sp>
        <p:nvSpPr>
          <p:cNvPr id="5" name="TextBox 4"/>
          <p:cNvSpPr txBox="1"/>
          <p:nvPr/>
        </p:nvSpPr>
        <p:spPr>
          <a:xfrm>
            <a:off x="4799647" y="5737505"/>
            <a:ext cx="6400800" cy="215444"/>
          </a:xfrm>
          <a:prstGeom prst="rect">
            <a:avLst/>
          </a:prstGeom>
          <a:noFill/>
        </p:spPr>
        <p:txBody>
          <a:bodyPr wrap="square" rtlCol="0">
            <a:spAutoFit/>
          </a:bodyPr>
          <a:lstStyle/>
          <a:p>
            <a:r>
              <a:rPr lang="en-US" sz="800" dirty="0"/>
              <a:t>http://www.soulation.org/freeatlast/2014/12/sharing-secrets-about-our-spouse.html</a:t>
            </a:r>
          </a:p>
        </p:txBody>
      </p:sp>
    </p:spTree>
    <p:extLst>
      <p:ext uri="{BB962C8B-B14F-4D97-AF65-F5344CB8AC3E}">
        <p14:creationId xmlns:p14="http://schemas.microsoft.com/office/powerpoint/2010/main" val="8016510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Know What a VM is…</a:t>
            </a:r>
            <a:endParaRPr lang="en-US" dirty="0"/>
          </a:p>
        </p:txBody>
      </p:sp>
      <p:sp>
        <p:nvSpPr>
          <p:cNvPr id="3" name="Content Placeholder 2"/>
          <p:cNvSpPr>
            <a:spLocks noGrp="1"/>
          </p:cNvSpPr>
          <p:nvPr>
            <p:ph idx="1"/>
          </p:nvPr>
        </p:nvSpPr>
        <p:spPr>
          <a:xfrm>
            <a:off x="838200" y="1825625"/>
            <a:ext cx="5002924" cy="4351338"/>
          </a:xfrm>
        </p:spPr>
        <p:txBody>
          <a:bodyPr/>
          <a:lstStyle/>
          <a:p>
            <a:r>
              <a:rPr lang="en-US" dirty="0" smtClean="0"/>
              <a:t>Dedicated Hypervisor </a:t>
            </a:r>
            <a:br>
              <a:rPr lang="en-US" dirty="0" smtClean="0"/>
            </a:br>
            <a:r>
              <a:rPr lang="en-US" dirty="0" smtClean="0"/>
              <a:t>and Hypervisor Services</a:t>
            </a:r>
            <a:br>
              <a:rPr lang="en-US" dirty="0" smtClean="0"/>
            </a:br>
            <a:endParaRPr lang="en-US" dirty="0" smtClean="0"/>
          </a:p>
          <a:p>
            <a:r>
              <a:rPr lang="en-US" dirty="0" smtClean="0"/>
              <a:t>Operating System and Libraries</a:t>
            </a:r>
            <a:br>
              <a:rPr lang="en-US" dirty="0" smtClean="0"/>
            </a:br>
            <a:endParaRPr lang="en-US" dirty="0" smtClean="0"/>
          </a:p>
          <a:p>
            <a:r>
              <a:rPr lang="en-US" dirty="0" smtClean="0"/>
              <a:t>Daemons and Applications</a:t>
            </a:r>
            <a:br>
              <a:rPr lang="en-US" dirty="0" smtClean="0"/>
            </a:br>
            <a:endParaRPr lang="en-US" dirty="0" smtClean="0"/>
          </a:p>
          <a:p>
            <a:r>
              <a:rPr lang="en-US" dirty="0" smtClean="0"/>
              <a:t>Each application requires installation and configuration.</a:t>
            </a:r>
            <a:endParaRPr lang="en-US" dirty="0"/>
          </a:p>
        </p:txBody>
      </p:sp>
      <p:pic>
        <p:nvPicPr>
          <p:cNvPr id="4" name="Picture 3"/>
          <p:cNvPicPr>
            <a:picLocks noChangeAspect="1"/>
          </p:cNvPicPr>
          <p:nvPr/>
        </p:nvPicPr>
        <p:blipFill>
          <a:blip r:embed="rId3"/>
          <a:stretch>
            <a:fillRect/>
          </a:stretch>
        </p:blipFill>
        <p:spPr>
          <a:xfrm>
            <a:off x="5956300" y="1175679"/>
            <a:ext cx="5094013" cy="5331991"/>
          </a:xfrm>
          <a:prstGeom prst="rect">
            <a:avLst/>
          </a:prstGeom>
        </p:spPr>
      </p:pic>
    </p:spTree>
    <p:extLst>
      <p:ext uri="{BB962C8B-B14F-4D97-AF65-F5344CB8AC3E}">
        <p14:creationId xmlns:p14="http://schemas.microsoft.com/office/powerpoint/2010/main" val="1008531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Container?</a:t>
            </a:r>
            <a:endParaRPr lang="en-US" dirty="0"/>
          </a:p>
        </p:txBody>
      </p:sp>
      <p:sp>
        <p:nvSpPr>
          <p:cNvPr id="3" name="Content Placeholder 2"/>
          <p:cNvSpPr>
            <a:spLocks noGrp="1"/>
          </p:cNvSpPr>
          <p:nvPr>
            <p:ph idx="1"/>
          </p:nvPr>
        </p:nvSpPr>
        <p:spPr>
          <a:xfrm>
            <a:off x="838200" y="1690688"/>
            <a:ext cx="4850928" cy="4527878"/>
          </a:xfrm>
        </p:spPr>
        <p:txBody>
          <a:bodyPr>
            <a:normAutofit/>
          </a:bodyPr>
          <a:lstStyle/>
          <a:p>
            <a:r>
              <a:rPr lang="en-US" dirty="0" smtClean="0"/>
              <a:t>Shares O/S with host</a:t>
            </a:r>
            <a:br>
              <a:rPr lang="en-US" dirty="0" smtClean="0"/>
            </a:br>
            <a:endParaRPr lang="en-US" dirty="0" smtClean="0"/>
          </a:p>
          <a:p>
            <a:r>
              <a:rPr lang="en-US" dirty="0" smtClean="0"/>
              <a:t>Shares Libraries with other containers</a:t>
            </a:r>
            <a:br>
              <a:rPr lang="en-US" dirty="0" smtClean="0"/>
            </a:br>
            <a:endParaRPr lang="en-US" dirty="0" smtClean="0"/>
          </a:p>
          <a:p>
            <a:r>
              <a:rPr lang="en-US" dirty="0" smtClean="0"/>
              <a:t>More apps per server</a:t>
            </a:r>
            <a:br>
              <a:rPr lang="en-US" dirty="0" smtClean="0"/>
            </a:br>
            <a:endParaRPr lang="en-US" dirty="0" smtClean="0"/>
          </a:p>
          <a:p>
            <a:r>
              <a:rPr lang="en-US" dirty="0" smtClean="0"/>
              <a:t>Containers created very fast</a:t>
            </a:r>
            <a:br>
              <a:rPr lang="en-US" dirty="0" smtClean="0"/>
            </a:br>
            <a:endParaRPr lang="en-US" dirty="0" smtClean="0"/>
          </a:p>
          <a:p>
            <a:r>
              <a:rPr lang="en-US" dirty="0" smtClean="0"/>
              <a:t>Application already installed</a:t>
            </a:r>
          </a:p>
          <a:p>
            <a:endParaRPr lang="en-US" dirty="0"/>
          </a:p>
        </p:txBody>
      </p:sp>
      <p:pic>
        <p:nvPicPr>
          <p:cNvPr id="4" name="Picture 3"/>
          <p:cNvPicPr>
            <a:picLocks noChangeAspect="1"/>
          </p:cNvPicPr>
          <p:nvPr/>
        </p:nvPicPr>
        <p:blipFill>
          <a:blip r:embed="rId3"/>
          <a:stretch>
            <a:fillRect/>
          </a:stretch>
        </p:blipFill>
        <p:spPr>
          <a:xfrm>
            <a:off x="5967586" y="1169657"/>
            <a:ext cx="5107756" cy="5320043"/>
          </a:xfrm>
          <a:prstGeom prst="rect">
            <a:avLst/>
          </a:prstGeom>
        </p:spPr>
      </p:pic>
    </p:spTree>
    <p:extLst>
      <p:ext uri="{BB962C8B-B14F-4D97-AF65-F5344CB8AC3E}">
        <p14:creationId xmlns:p14="http://schemas.microsoft.com/office/powerpoint/2010/main" val="4364800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Background</a:t>
            </a:r>
            <a:endParaRPr lang="en-US" dirty="0"/>
          </a:p>
        </p:txBody>
      </p:sp>
      <p:sp>
        <p:nvSpPr>
          <p:cNvPr id="3" name="Content Placeholder 2"/>
          <p:cNvSpPr>
            <a:spLocks noGrp="1"/>
          </p:cNvSpPr>
          <p:nvPr>
            <p:ph idx="1"/>
          </p:nvPr>
        </p:nvSpPr>
        <p:spPr/>
        <p:txBody>
          <a:bodyPr/>
          <a:lstStyle/>
          <a:p>
            <a:r>
              <a:rPr lang="en-US" dirty="0" smtClean="0"/>
              <a:t>How we got involved with Docker</a:t>
            </a:r>
          </a:p>
          <a:p>
            <a:pPr lvl="1"/>
            <a:r>
              <a:rPr lang="en-US" dirty="0" smtClean="0"/>
              <a:t>Research</a:t>
            </a:r>
          </a:p>
          <a:p>
            <a:pPr lvl="1"/>
            <a:r>
              <a:rPr lang="en-US" dirty="0" smtClean="0"/>
              <a:t>Opportunity</a:t>
            </a:r>
          </a:p>
          <a:p>
            <a:pPr lvl="1"/>
            <a:r>
              <a:rPr lang="en-US" dirty="0" smtClean="0"/>
              <a:t>Deployment</a:t>
            </a:r>
          </a:p>
          <a:p>
            <a:pPr lvl="1"/>
            <a:endParaRPr lang="en-US" dirty="0"/>
          </a:p>
        </p:txBody>
      </p:sp>
      <p:pic>
        <p:nvPicPr>
          <p:cNvPr id="7" name="Picture 6"/>
          <p:cNvPicPr>
            <a:picLocks noChangeAspect="1"/>
          </p:cNvPicPr>
          <p:nvPr/>
        </p:nvPicPr>
        <p:blipFill>
          <a:blip r:embed="rId3"/>
          <a:stretch>
            <a:fillRect/>
          </a:stretch>
        </p:blipFill>
        <p:spPr>
          <a:xfrm>
            <a:off x="4499811" y="2334929"/>
            <a:ext cx="6334876" cy="4342096"/>
          </a:xfrm>
          <a:prstGeom prst="rect">
            <a:avLst/>
          </a:prstGeom>
        </p:spPr>
      </p:pic>
    </p:spTree>
    <p:extLst>
      <p:ext uri="{BB962C8B-B14F-4D97-AF65-F5344CB8AC3E}">
        <p14:creationId xmlns:p14="http://schemas.microsoft.com/office/powerpoint/2010/main" val="2610471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Docker Topics</a:t>
            </a:r>
            <a:endParaRPr lang="en-US" dirty="0"/>
          </a:p>
        </p:txBody>
      </p:sp>
      <p:sp>
        <p:nvSpPr>
          <p:cNvPr id="3" name="Content Placeholder 2"/>
          <p:cNvSpPr>
            <a:spLocks noGrp="1"/>
          </p:cNvSpPr>
          <p:nvPr>
            <p:ph idx="1"/>
          </p:nvPr>
        </p:nvSpPr>
        <p:spPr>
          <a:xfrm>
            <a:off x="838200" y="1825625"/>
            <a:ext cx="7254240" cy="4351338"/>
          </a:xfrm>
        </p:spPr>
        <p:txBody>
          <a:bodyPr/>
          <a:lstStyle/>
          <a:p>
            <a:r>
              <a:rPr lang="en-US" dirty="0" smtClean="0"/>
              <a:t>Distribution Differences </a:t>
            </a:r>
          </a:p>
          <a:p>
            <a:r>
              <a:rPr lang="en-US" dirty="0" smtClean="0"/>
              <a:t>Repositories</a:t>
            </a:r>
          </a:p>
          <a:p>
            <a:r>
              <a:rPr lang="en-US" dirty="0" smtClean="0"/>
              <a:t>Images</a:t>
            </a:r>
          </a:p>
          <a:p>
            <a:r>
              <a:rPr lang="en-US" dirty="0" smtClean="0"/>
              <a:t>Volumes</a:t>
            </a:r>
          </a:p>
          <a:p>
            <a:r>
              <a:rPr lang="en-US" dirty="0" smtClean="0"/>
              <a:t>Networking</a:t>
            </a:r>
          </a:p>
          <a:p>
            <a:r>
              <a:rPr lang="en-US" dirty="0" smtClean="0"/>
              <a:t>Containers</a:t>
            </a:r>
          </a:p>
          <a:p>
            <a:r>
              <a:rPr lang="en-US" dirty="0" smtClean="0"/>
              <a:t>Security</a:t>
            </a:r>
          </a:p>
          <a:p>
            <a:endParaRPr lang="en-US" dirty="0"/>
          </a:p>
        </p:txBody>
      </p:sp>
      <p:pic>
        <p:nvPicPr>
          <p:cNvPr id="1026" name="Picture 2" descr="Image result for doc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514" y="379095"/>
            <a:ext cx="3905250" cy="5334001"/>
          </a:xfrm>
          <a:prstGeom prst="rect">
            <a:avLst/>
          </a:prstGeom>
          <a:noFill/>
          <a:scene3d>
            <a:camera prst="orthographicFront">
              <a:rot lat="0" lon="60000" rev="0"/>
            </a:camera>
            <a:lightRig rig="threePt" dir="t"/>
          </a:scene3d>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13141" y="5740311"/>
            <a:ext cx="3261995" cy="215444"/>
          </a:xfrm>
          <a:prstGeom prst="rect">
            <a:avLst/>
          </a:prstGeom>
          <a:noFill/>
        </p:spPr>
        <p:txBody>
          <a:bodyPr wrap="square" rtlCol="0">
            <a:spAutoFit/>
          </a:bodyPr>
          <a:lstStyle/>
          <a:p>
            <a:r>
              <a:rPr lang="en-US" sz="800" dirty="0"/>
              <a:t>https://www.docker.com/sites/default/files/catkeyboard%402x-min.png</a:t>
            </a:r>
          </a:p>
        </p:txBody>
      </p:sp>
    </p:spTree>
    <p:extLst>
      <p:ext uri="{BB962C8B-B14F-4D97-AF65-F5344CB8AC3E}">
        <p14:creationId xmlns:p14="http://schemas.microsoft.com/office/powerpoint/2010/main" val="2152674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Differences</a:t>
            </a:r>
            <a:endParaRPr lang="en-US" dirty="0"/>
          </a:p>
        </p:txBody>
      </p:sp>
      <p:sp>
        <p:nvSpPr>
          <p:cNvPr id="3" name="Content Placeholder 2"/>
          <p:cNvSpPr>
            <a:spLocks noGrp="1"/>
          </p:cNvSpPr>
          <p:nvPr>
            <p:ph idx="1"/>
          </p:nvPr>
        </p:nvSpPr>
        <p:spPr/>
        <p:txBody>
          <a:bodyPr/>
          <a:lstStyle/>
          <a:p>
            <a:r>
              <a:rPr lang="en-US" dirty="0"/>
              <a:t>Community vs. Enterprise</a:t>
            </a:r>
          </a:p>
          <a:p>
            <a:r>
              <a:rPr lang="en-US" dirty="0" err="1" smtClean="0">
                <a:latin typeface="Courier New" panose="02070309020205020404" pitchFamily="49" charset="0"/>
                <a:cs typeface="Courier New" panose="02070309020205020404" pitchFamily="49" charset="0"/>
              </a:rPr>
              <a:t>docker</a:t>
            </a:r>
            <a:r>
              <a:rPr lang="en-US" dirty="0" smtClean="0">
                <a:latin typeface="Courier New" panose="02070309020205020404" pitchFamily="49" charset="0"/>
                <a:cs typeface="Courier New" panose="02070309020205020404" pitchFamily="49" charset="0"/>
              </a:rPr>
              <a:t> build –v</a:t>
            </a:r>
            <a:r>
              <a:rPr lang="en-US" dirty="0" smtClean="0"/>
              <a:t>         </a:t>
            </a:r>
          </a:p>
          <a:p>
            <a:pPr lvl="1"/>
            <a:r>
              <a:rPr lang="en-US" dirty="0" smtClean="0"/>
              <a:t>(fedora/</a:t>
            </a:r>
            <a:r>
              <a:rPr lang="en-US" dirty="0" err="1" smtClean="0"/>
              <a:t>redhat</a:t>
            </a:r>
            <a:r>
              <a:rPr lang="en-US" dirty="0" smtClean="0"/>
              <a:t>/centos only… as far as we know)</a:t>
            </a:r>
          </a:p>
          <a:p>
            <a:endParaRPr lang="en-US" dirty="0" smtClean="0"/>
          </a:p>
          <a:p>
            <a:r>
              <a:rPr lang="en-US" dirty="0" smtClean="0"/>
              <a:t>Shocking revelation:</a:t>
            </a:r>
            <a:endParaRPr lang="en-US" dirty="0"/>
          </a:p>
        </p:txBody>
      </p:sp>
      <p:sp>
        <p:nvSpPr>
          <p:cNvPr id="4" name="Flowchart: Punched Tape 3"/>
          <p:cNvSpPr/>
          <p:nvPr/>
        </p:nvSpPr>
        <p:spPr>
          <a:xfrm>
            <a:off x="1770008" y="3905384"/>
            <a:ext cx="8651984" cy="1530548"/>
          </a:xfrm>
          <a:prstGeom prst="flowChartPunchedTape">
            <a:avLst/>
          </a:prstGeom>
          <a:noFill/>
        </p:spPr>
        <p:txBody>
          <a:bodyPr wrap="none" lIns="91440" tIns="45720" rIns="91440" bIns="45720">
            <a:prstTxWarp prst="textWave2">
              <a:avLst/>
            </a:prstTxWarp>
            <a:spAutoFit/>
          </a:bodyPr>
          <a:lstStyle/>
          <a:p>
            <a:pPr algn="ct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Not all whales are the same…</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0" name="Picture 2" descr="Image result for docker wha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058" y="5150538"/>
            <a:ext cx="2327494" cy="14670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930869" y="6666710"/>
            <a:ext cx="6096000" cy="169277"/>
          </a:xfrm>
          <a:prstGeom prst="rect">
            <a:avLst/>
          </a:prstGeom>
        </p:spPr>
        <p:txBody>
          <a:bodyPr>
            <a:spAutoFit/>
          </a:bodyPr>
          <a:lstStyle/>
          <a:p>
            <a:r>
              <a:rPr lang="en-US" sz="500" dirty="0"/>
              <a:t>https://www.linkedin.com/pulse/docker-training-columbia-md-brian-keyes/</a:t>
            </a:r>
          </a:p>
        </p:txBody>
      </p:sp>
      <p:sp>
        <p:nvSpPr>
          <p:cNvPr id="6" name="Rectangle 5"/>
          <p:cNvSpPr/>
          <p:nvPr/>
        </p:nvSpPr>
        <p:spPr>
          <a:xfrm>
            <a:off x="6978869" y="3408458"/>
            <a:ext cx="2927131" cy="184666"/>
          </a:xfrm>
          <a:prstGeom prst="rect">
            <a:avLst/>
          </a:prstGeom>
        </p:spPr>
        <p:txBody>
          <a:bodyPr wrap="square">
            <a:spAutoFit/>
          </a:bodyPr>
          <a:lstStyle/>
          <a:p>
            <a:r>
              <a:rPr lang="en-US" sz="600" dirty="0"/>
              <a:t>https://www.theregister.co.uk/2014/08/18/docker_kicks_kvms_butt_in_ibm_tests/</a:t>
            </a:r>
          </a:p>
        </p:txBody>
      </p:sp>
      <p:pic>
        <p:nvPicPr>
          <p:cNvPr id="7" name="Picture 6"/>
          <p:cNvPicPr>
            <a:picLocks noChangeAspect="1"/>
          </p:cNvPicPr>
          <p:nvPr/>
        </p:nvPicPr>
        <p:blipFill>
          <a:blip r:embed="rId4"/>
          <a:stretch>
            <a:fillRect/>
          </a:stretch>
        </p:blipFill>
        <p:spPr>
          <a:xfrm>
            <a:off x="7546099" y="2376253"/>
            <a:ext cx="1503308" cy="996537"/>
          </a:xfrm>
          <a:prstGeom prst="rect">
            <a:avLst/>
          </a:prstGeom>
        </p:spPr>
      </p:pic>
    </p:spTree>
    <p:extLst>
      <p:ext uri="{BB962C8B-B14F-4D97-AF65-F5344CB8AC3E}">
        <p14:creationId xmlns:p14="http://schemas.microsoft.com/office/powerpoint/2010/main" val="3735029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installation</a:t>
            </a:r>
            <a:endParaRPr lang="en-US" dirty="0"/>
          </a:p>
        </p:txBody>
      </p:sp>
      <p:sp>
        <p:nvSpPr>
          <p:cNvPr id="3" name="Content Placeholder 2"/>
          <p:cNvSpPr>
            <a:spLocks noGrp="1"/>
          </p:cNvSpPr>
          <p:nvPr>
            <p:ph idx="1"/>
          </p:nvPr>
        </p:nvSpPr>
        <p:spPr>
          <a:xfrm>
            <a:off x="838199" y="1825625"/>
            <a:ext cx="4924098" cy="4351338"/>
          </a:xfrm>
        </p:spPr>
        <p:txBody>
          <a:bodyPr/>
          <a:lstStyle/>
          <a:p>
            <a:r>
              <a:rPr lang="en-US" dirty="0" smtClean="0"/>
              <a:t>Package Manager Installation</a:t>
            </a:r>
          </a:p>
          <a:p>
            <a:pPr lvl="1"/>
            <a:r>
              <a:rPr lang="en-US" dirty="0" err="1" smtClean="0"/>
              <a:t>dnf</a:t>
            </a:r>
            <a:r>
              <a:rPr lang="en-US" dirty="0" smtClean="0"/>
              <a:t> install </a:t>
            </a:r>
            <a:r>
              <a:rPr lang="en-US" dirty="0" err="1" smtClean="0"/>
              <a:t>docker</a:t>
            </a:r>
            <a:endParaRPr lang="en-US" dirty="0" smtClean="0"/>
          </a:p>
          <a:p>
            <a:pPr lvl="1"/>
            <a:r>
              <a:rPr lang="en-US" dirty="0"/>
              <a:t>y</a:t>
            </a:r>
            <a:r>
              <a:rPr lang="en-US" dirty="0" smtClean="0"/>
              <a:t>um install </a:t>
            </a:r>
            <a:r>
              <a:rPr lang="en-US" dirty="0" err="1" smtClean="0"/>
              <a:t>docker</a:t>
            </a:r>
            <a:endParaRPr lang="en-US" dirty="0" smtClean="0"/>
          </a:p>
          <a:p>
            <a:pPr lvl="1"/>
            <a:r>
              <a:rPr lang="en-US" dirty="0"/>
              <a:t>a</a:t>
            </a:r>
            <a:r>
              <a:rPr lang="en-US" dirty="0" smtClean="0"/>
              <a:t>pt-get install </a:t>
            </a:r>
            <a:r>
              <a:rPr lang="en-US" dirty="0" err="1" smtClean="0"/>
              <a:t>docker</a:t>
            </a:r>
            <a:r>
              <a:rPr lang="en-US" dirty="0" smtClean="0"/>
              <a:t/>
            </a:r>
            <a:br>
              <a:rPr lang="en-US" dirty="0" smtClean="0"/>
            </a:br>
            <a:endParaRPr lang="en-US" dirty="0" smtClean="0"/>
          </a:p>
          <a:p>
            <a:r>
              <a:rPr lang="en-US" dirty="0" smtClean="0"/>
              <a:t>Or you can install the one on Docker web site.</a:t>
            </a:r>
            <a:br>
              <a:rPr lang="en-US" dirty="0" smtClean="0"/>
            </a:br>
            <a:endParaRPr lang="en-US" dirty="0" smtClean="0"/>
          </a:p>
          <a:p>
            <a:r>
              <a:rPr lang="en-US" dirty="0" smtClean="0"/>
              <a:t>“Hello World”</a:t>
            </a:r>
            <a:endParaRPr lang="en-US" dirty="0"/>
          </a:p>
        </p:txBody>
      </p:sp>
      <p:pic>
        <p:nvPicPr>
          <p:cNvPr id="4" name="Picture 3"/>
          <p:cNvPicPr>
            <a:picLocks noChangeAspect="1"/>
          </p:cNvPicPr>
          <p:nvPr/>
        </p:nvPicPr>
        <p:blipFill>
          <a:blip r:embed="rId3"/>
          <a:stretch>
            <a:fillRect/>
          </a:stretch>
        </p:blipFill>
        <p:spPr>
          <a:xfrm>
            <a:off x="5560627" y="1027906"/>
            <a:ext cx="6330743" cy="4624661"/>
          </a:xfrm>
          <a:prstGeom prst="rect">
            <a:avLst/>
          </a:prstGeom>
        </p:spPr>
      </p:pic>
      <p:sp>
        <p:nvSpPr>
          <p:cNvPr id="5" name="Right Arrow 4"/>
          <p:cNvSpPr/>
          <p:nvPr/>
        </p:nvSpPr>
        <p:spPr>
          <a:xfrm rot="19556199">
            <a:off x="6061840" y="1537439"/>
            <a:ext cx="906517" cy="441434"/>
          </a:xfrm>
          <a:prstGeom prst="rightArrow">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650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2275</TotalTime>
  <Words>2596</Words>
  <Application>Microsoft Office PowerPoint</Application>
  <PresentationFormat>Widescreen</PresentationFormat>
  <Paragraphs>327</Paragraphs>
  <Slides>26</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Calibri</vt:lpstr>
      <vt:lpstr>Calibri Light</vt:lpstr>
      <vt:lpstr>Courier New</vt:lpstr>
      <vt:lpstr>Tahoma</vt:lpstr>
      <vt:lpstr>Office Theme</vt:lpstr>
      <vt:lpstr>1_Office Theme</vt:lpstr>
      <vt:lpstr>Thanks to our Sponsors! </vt:lpstr>
      <vt:lpstr>Docker, the whole Docker, and nothing but the Docker!</vt:lpstr>
      <vt:lpstr>Truth and Fiction</vt:lpstr>
      <vt:lpstr>I Know What a VM is…</vt:lpstr>
      <vt:lpstr>What is a Container?</vt:lpstr>
      <vt:lpstr>Our Background</vt:lpstr>
      <vt:lpstr>Docker Topics</vt:lpstr>
      <vt:lpstr>Distribution Differences</vt:lpstr>
      <vt:lpstr>Docker installation</vt:lpstr>
      <vt:lpstr>Image Storage Structure</vt:lpstr>
      <vt:lpstr>Layers</vt:lpstr>
      <vt:lpstr>Image commands</vt:lpstr>
      <vt:lpstr>Volumes</vt:lpstr>
      <vt:lpstr>Networking</vt:lpstr>
      <vt:lpstr>Networking</vt:lpstr>
      <vt:lpstr>Networking</vt:lpstr>
      <vt:lpstr>Repositories</vt:lpstr>
      <vt:lpstr>docker search wordpress</vt:lpstr>
      <vt:lpstr>Container Strategy</vt:lpstr>
      <vt:lpstr>Dockerfile</vt:lpstr>
      <vt:lpstr>Build Image</vt:lpstr>
      <vt:lpstr>Running Containers</vt:lpstr>
      <vt:lpstr>Security</vt:lpstr>
      <vt:lpstr>Stuff Not Covered</vt:lpstr>
      <vt:lpstr>Demo</vt:lpstr>
      <vt:lpstr>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the whole Docker, and nothing but the Docker!</dc:title>
  <dc:creator>Dennis Payne</dc:creator>
  <cp:lastModifiedBy>Scott Pippin</cp:lastModifiedBy>
  <cp:revision>177</cp:revision>
  <dcterms:created xsi:type="dcterms:W3CDTF">2017-10-28T22:04:57Z</dcterms:created>
  <dcterms:modified xsi:type="dcterms:W3CDTF">2017-11-11T15:21:44Z</dcterms:modified>
</cp:coreProperties>
</file>